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419" r:id="rId2"/>
    <p:sldId id="406" r:id="rId3"/>
    <p:sldId id="445" r:id="rId4"/>
    <p:sldId id="439" r:id="rId5"/>
    <p:sldId id="446" r:id="rId6"/>
    <p:sldId id="447" r:id="rId7"/>
    <p:sldId id="420" r:id="rId8"/>
    <p:sldId id="461" r:id="rId9"/>
    <p:sldId id="508" r:id="rId10"/>
    <p:sldId id="492" r:id="rId11"/>
    <p:sldId id="448" r:id="rId12"/>
    <p:sldId id="449" r:id="rId13"/>
    <p:sldId id="450" r:id="rId14"/>
    <p:sldId id="452" r:id="rId15"/>
    <p:sldId id="474" r:id="rId16"/>
    <p:sldId id="453" r:id="rId17"/>
    <p:sldId id="454" r:id="rId18"/>
    <p:sldId id="455" r:id="rId19"/>
    <p:sldId id="456" r:id="rId20"/>
    <p:sldId id="512" r:id="rId21"/>
    <p:sldId id="513" r:id="rId22"/>
    <p:sldId id="514" r:id="rId23"/>
    <p:sldId id="403" r:id="rId24"/>
    <p:sldId id="493" r:id="rId25"/>
    <p:sldId id="470" r:id="rId26"/>
    <p:sldId id="458" r:id="rId27"/>
    <p:sldId id="495" r:id="rId28"/>
    <p:sldId id="501" r:id="rId29"/>
    <p:sldId id="502" r:id="rId30"/>
    <p:sldId id="503" r:id="rId31"/>
    <p:sldId id="494" r:id="rId32"/>
    <p:sldId id="496" r:id="rId33"/>
    <p:sldId id="468" r:id="rId34"/>
    <p:sldId id="497" r:id="rId35"/>
    <p:sldId id="485" r:id="rId36"/>
    <p:sldId id="487" r:id="rId37"/>
    <p:sldId id="488" r:id="rId38"/>
    <p:sldId id="484" r:id="rId39"/>
    <p:sldId id="486" r:id="rId40"/>
    <p:sldId id="489" r:id="rId41"/>
    <p:sldId id="490" r:id="rId42"/>
    <p:sldId id="491" r:id="rId43"/>
    <p:sldId id="521" r:id="rId44"/>
    <p:sldId id="522" r:id="rId45"/>
    <p:sldId id="523" r:id="rId46"/>
    <p:sldId id="505" r:id="rId47"/>
    <p:sldId id="462" r:id="rId48"/>
    <p:sldId id="482" r:id="rId49"/>
    <p:sldId id="506" r:id="rId50"/>
    <p:sldId id="465" r:id="rId51"/>
    <p:sldId id="520" r:id="rId52"/>
    <p:sldId id="463" r:id="rId53"/>
    <p:sldId id="511" r:id="rId54"/>
    <p:sldId id="478" r:id="rId55"/>
    <p:sldId id="479" r:id="rId56"/>
    <p:sldId id="510" r:id="rId57"/>
    <p:sldId id="517" r:id="rId58"/>
    <p:sldId id="518" r:id="rId59"/>
    <p:sldId id="442" r:id="rId60"/>
    <p:sldId id="418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300"/>
    <a:srgbClr val="0F8D33"/>
    <a:srgbClr val="079F14"/>
    <a:srgbClr val="009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85185"/>
  </p:normalViewPr>
  <p:slideViewPr>
    <p:cSldViewPr snapToGrid="0" snapToObjects="1">
      <p:cViewPr varScale="1">
        <p:scale>
          <a:sx n="77" d="100"/>
          <a:sy n="77" d="100"/>
        </p:scale>
        <p:origin x="124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2E4583-6CDF-7D43-8769-79E490DF5DC8}" type="doc">
      <dgm:prSet loTypeId="urn:microsoft.com/office/officeart/2005/8/layout/hProcess6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EAC0892-687D-3D4C-B729-482913861435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Consumer Profile</a:t>
          </a:r>
        </a:p>
      </dgm:t>
    </dgm:pt>
    <dgm:pt modelId="{F900E518-49C3-1A49-9366-95F005120C53}" type="parTrans" cxnId="{68A0543A-4F6A-EC42-91D4-760F42691F7B}">
      <dgm:prSet/>
      <dgm:spPr/>
      <dgm:t>
        <a:bodyPr/>
        <a:lstStyle/>
        <a:p>
          <a:endParaRPr lang="en-US"/>
        </a:p>
      </dgm:t>
    </dgm:pt>
    <dgm:pt modelId="{A1478784-978E-B243-AAE9-993DEEF73AD2}" type="sibTrans" cxnId="{68A0543A-4F6A-EC42-91D4-760F42691F7B}">
      <dgm:prSet/>
      <dgm:spPr/>
      <dgm:t>
        <a:bodyPr/>
        <a:lstStyle/>
        <a:p>
          <a:endParaRPr lang="en-US"/>
        </a:p>
      </dgm:t>
    </dgm:pt>
    <dgm:pt modelId="{3CBBB8E0-7944-2848-8921-5A43FC9D3CD6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Assess the Market</a:t>
          </a:r>
        </a:p>
      </dgm:t>
    </dgm:pt>
    <dgm:pt modelId="{92B1D2EE-B9D3-004B-98D0-D556BAF901AA}" type="parTrans" cxnId="{54BA2308-9CAD-EC42-93AD-8CEF67ED4BAF}">
      <dgm:prSet/>
      <dgm:spPr/>
      <dgm:t>
        <a:bodyPr/>
        <a:lstStyle/>
        <a:p>
          <a:endParaRPr lang="en-US"/>
        </a:p>
      </dgm:t>
    </dgm:pt>
    <dgm:pt modelId="{28EF8875-B647-8E4F-8EA0-2B7FF29206B9}" type="sibTrans" cxnId="{54BA2308-9CAD-EC42-93AD-8CEF67ED4BAF}">
      <dgm:prSet/>
      <dgm:spPr/>
      <dgm:t>
        <a:bodyPr/>
        <a:lstStyle/>
        <a:p>
          <a:endParaRPr lang="en-US"/>
        </a:p>
      </dgm:t>
    </dgm:pt>
    <dgm:pt modelId="{9A0F3263-8ACE-5749-8622-FDE8813DFB2D}">
      <dgm:prSet phldrT="[Text]" custT="1"/>
      <dgm:spPr/>
      <dgm:t>
        <a:bodyPr/>
        <a:lstStyle/>
        <a:p>
          <a:r>
            <a:rPr lang="en-US" sz="1600">
              <a:solidFill>
                <a:schemeClr val="tx1"/>
              </a:solidFill>
            </a:rPr>
            <a:t>Production Capabilities</a:t>
          </a:r>
          <a:endParaRPr lang="en-US" sz="1600" dirty="0">
            <a:solidFill>
              <a:schemeClr val="tx1"/>
            </a:solidFill>
          </a:endParaRPr>
        </a:p>
      </dgm:t>
    </dgm:pt>
    <dgm:pt modelId="{4A6A1539-C419-904E-BFDD-B4AD4C8D00EB}" type="parTrans" cxnId="{8E7F8B93-4DD8-2C41-81A0-3D524745693B}">
      <dgm:prSet/>
      <dgm:spPr/>
      <dgm:t>
        <a:bodyPr/>
        <a:lstStyle/>
        <a:p>
          <a:endParaRPr lang="en-US"/>
        </a:p>
      </dgm:t>
    </dgm:pt>
    <dgm:pt modelId="{3A2034E2-10AC-2447-8A93-69892EE0295C}" type="sibTrans" cxnId="{8E7F8B93-4DD8-2C41-81A0-3D524745693B}">
      <dgm:prSet/>
      <dgm:spPr/>
      <dgm:t>
        <a:bodyPr/>
        <a:lstStyle/>
        <a:p>
          <a:endParaRPr lang="en-US"/>
        </a:p>
      </dgm:t>
    </dgm:pt>
    <dgm:pt modelId="{20D560A4-9ED8-924C-9E2D-2290C1E5C81F}">
      <dgm:prSet custT="1"/>
      <dgm:spPr/>
      <dgm:t>
        <a:bodyPr/>
        <a:lstStyle/>
        <a:p>
          <a:r>
            <a:rPr lang="en-US" sz="1600">
              <a:solidFill>
                <a:schemeClr val="tx1"/>
              </a:solidFill>
            </a:rPr>
            <a:t>Distribution and Logistics</a:t>
          </a:r>
          <a:endParaRPr lang="en-US" sz="1600" dirty="0">
            <a:solidFill>
              <a:schemeClr val="tx1"/>
            </a:solidFill>
          </a:endParaRPr>
        </a:p>
      </dgm:t>
    </dgm:pt>
    <dgm:pt modelId="{851DEAB9-0A22-DE41-BE37-F070760BB70F}" type="parTrans" cxnId="{6140595D-8109-404D-BA67-2BD109045DBA}">
      <dgm:prSet/>
      <dgm:spPr/>
      <dgm:t>
        <a:bodyPr/>
        <a:lstStyle/>
        <a:p>
          <a:endParaRPr lang="en-US"/>
        </a:p>
      </dgm:t>
    </dgm:pt>
    <dgm:pt modelId="{0A6F39EA-F5B6-CD41-AA08-8A880E83165F}" type="sibTrans" cxnId="{6140595D-8109-404D-BA67-2BD109045DBA}">
      <dgm:prSet/>
      <dgm:spPr/>
      <dgm:t>
        <a:bodyPr/>
        <a:lstStyle/>
        <a:p>
          <a:endParaRPr lang="en-US"/>
        </a:p>
      </dgm:t>
    </dgm:pt>
    <dgm:pt modelId="{05253A70-79CC-964B-9F46-4044BFA18DB5}">
      <dgm:prSet custT="1"/>
      <dgm:spPr/>
      <dgm:t>
        <a:bodyPr/>
        <a:lstStyle/>
        <a:p>
          <a:r>
            <a:rPr lang="en-US" sz="1600">
              <a:solidFill>
                <a:schemeClr val="tx1"/>
              </a:solidFill>
            </a:rPr>
            <a:t>Business Case</a:t>
          </a:r>
          <a:endParaRPr lang="en-US" sz="1600" dirty="0">
            <a:solidFill>
              <a:schemeClr val="tx1"/>
            </a:solidFill>
          </a:endParaRPr>
        </a:p>
      </dgm:t>
    </dgm:pt>
    <dgm:pt modelId="{F8339219-6167-EB40-841F-4B0EDC9D6799}" type="parTrans" cxnId="{A22377C0-2D1D-3D49-BFFA-5A3A83C99043}">
      <dgm:prSet/>
      <dgm:spPr/>
      <dgm:t>
        <a:bodyPr/>
        <a:lstStyle/>
        <a:p>
          <a:endParaRPr lang="en-US"/>
        </a:p>
      </dgm:t>
    </dgm:pt>
    <dgm:pt modelId="{675DEEA6-505D-0C4F-8258-A8633C0499B3}" type="sibTrans" cxnId="{A22377C0-2D1D-3D49-BFFA-5A3A83C99043}">
      <dgm:prSet/>
      <dgm:spPr/>
      <dgm:t>
        <a:bodyPr/>
        <a:lstStyle/>
        <a:p>
          <a:endParaRPr lang="en-US"/>
        </a:p>
      </dgm:t>
    </dgm:pt>
    <dgm:pt modelId="{0ABE95E3-5EE9-B048-A236-E5191AADAD73}" type="pres">
      <dgm:prSet presAssocID="{FB2E4583-6CDF-7D43-8769-79E490DF5DC8}" presName="theList" presStyleCnt="0">
        <dgm:presLayoutVars>
          <dgm:dir/>
          <dgm:animLvl val="lvl"/>
          <dgm:resizeHandles val="exact"/>
        </dgm:presLayoutVars>
      </dgm:prSet>
      <dgm:spPr/>
    </dgm:pt>
    <dgm:pt modelId="{EB2200FF-D77F-D743-9087-D5D1257A1905}" type="pres">
      <dgm:prSet presAssocID="{DEAC0892-687D-3D4C-B729-482913861435}" presName="compNode" presStyleCnt="0"/>
      <dgm:spPr/>
    </dgm:pt>
    <dgm:pt modelId="{B5D3895C-E4C1-6A49-A137-B4846E832D58}" type="pres">
      <dgm:prSet presAssocID="{DEAC0892-687D-3D4C-B729-482913861435}" presName="noGeometry" presStyleCnt="0"/>
      <dgm:spPr/>
    </dgm:pt>
    <dgm:pt modelId="{EF4CDB7A-B5CA-534D-80C5-AE3486EC39A8}" type="pres">
      <dgm:prSet presAssocID="{DEAC0892-687D-3D4C-B729-482913861435}" presName="childTextVisible" presStyleLbl="bgAccFollowNode1" presStyleIdx="0" presStyleCnt="5">
        <dgm:presLayoutVars>
          <dgm:bulletEnabled val="1"/>
        </dgm:presLayoutVars>
      </dgm:prSet>
      <dgm:spPr/>
    </dgm:pt>
    <dgm:pt modelId="{21198E47-8713-B34D-AAD4-D8A4CEB0C710}" type="pres">
      <dgm:prSet presAssocID="{DEAC0892-687D-3D4C-B729-482913861435}" presName="childTextHidden" presStyleLbl="bgAccFollowNode1" presStyleIdx="0" presStyleCnt="5"/>
      <dgm:spPr/>
    </dgm:pt>
    <dgm:pt modelId="{50DA2E8A-19D1-BF40-9404-35AE8C598D17}" type="pres">
      <dgm:prSet presAssocID="{DEAC0892-687D-3D4C-B729-482913861435}" presName="parentText" presStyleLbl="node1" presStyleIdx="0" presStyleCnt="5" custScaleX="290632" custScaleY="173520">
        <dgm:presLayoutVars>
          <dgm:chMax val="1"/>
          <dgm:bulletEnabled val="1"/>
        </dgm:presLayoutVars>
      </dgm:prSet>
      <dgm:spPr/>
    </dgm:pt>
    <dgm:pt modelId="{41A0B328-DE8A-8F49-A74F-534C9F4C3B67}" type="pres">
      <dgm:prSet presAssocID="{DEAC0892-687D-3D4C-B729-482913861435}" presName="aSpace" presStyleCnt="0"/>
      <dgm:spPr/>
    </dgm:pt>
    <dgm:pt modelId="{B26167CB-E8BF-D948-9800-35269CC7BC29}" type="pres">
      <dgm:prSet presAssocID="{3CBBB8E0-7944-2848-8921-5A43FC9D3CD6}" presName="compNode" presStyleCnt="0"/>
      <dgm:spPr/>
    </dgm:pt>
    <dgm:pt modelId="{1EFE83B7-BBC1-124D-9CD3-73B7620EA8B8}" type="pres">
      <dgm:prSet presAssocID="{3CBBB8E0-7944-2848-8921-5A43FC9D3CD6}" presName="noGeometry" presStyleCnt="0"/>
      <dgm:spPr/>
    </dgm:pt>
    <dgm:pt modelId="{5511FD59-D8D9-134F-8C35-9F37FD32771A}" type="pres">
      <dgm:prSet presAssocID="{3CBBB8E0-7944-2848-8921-5A43FC9D3CD6}" presName="childTextVisible" presStyleLbl="bgAccFollowNode1" presStyleIdx="1" presStyleCnt="5">
        <dgm:presLayoutVars>
          <dgm:bulletEnabled val="1"/>
        </dgm:presLayoutVars>
      </dgm:prSet>
      <dgm:spPr/>
    </dgm:pt>
    <dgm:pt modelId="{638FF228-65A3-AF40-9032-9A658D549C1B}" type="pres">
      <dgm:prSet presAssocID="{3CBBB8E0-7944-2848-8921-5A43FC9D3CD6}" presName="childTextHidden" presStyleLbl="bgAccFollowNode1" presStyleIdx="1" presStyleCnt="5"/>
      <dgm:spPr/>
    </dgm:pt>
    <dgm:pt modelId="{32013A38-ABC0-B441-B3DA-E13BB4DED25A}" type="pres">
      <dgm:prSet presAssocID="{3CBBB8E0-7944-2848-8921-5A43FC9D3CD6}" presName="parentText" presStyleLbl="node1" presStyleIdx="1" presStyleCnt="5" custScaleX="290632" custScaleY="173520">
        <dgm:presLayoutVars>
          <dgm:chMax val="1"/>
          <dgm:bulletEnabled val="1"/>
        </dgm:presLayoutVars>
      </dgm:prSet>
      <dgm:spPr/>
    </dgm:pt>
    <dgm:pt modelId="{FF3D5BA7-CFDE-6140-A20F-450058DE0100}" type="pres">
      <dgm:prSet presAssocID="{3CBBB8E0-7944-2848-8921-5A43FC9D3CD6}" presName="aSpace" presStyleCnt="0"/>
      <dgm:spPr/>
    </dgm:pt>
    <dgm:pt modelId="{4B102A69-0B66-3643-AD34-6547A8450952}" type="pres">
      <dgm:prSet presAssocID="{9A0F3263-8ACE-5749-8622-FDE8813DFB2D}" presName="compNode" presStyleCnt="0"/>
      <dgm:spPr/>
    </dgm:pt>
    <dgm:pt modelId="{92D1C172-E25D-B648-A766-F55E87A1E0F1}" type="pres">
      <dgm:prSet presAssocID="{9A0F3263-8ACE-5749-8622-FDE8813DFB2D}" presName="noGeometry" presStyleCnt="0"/>
      <dgm:spPr/>
    </dgm:pt>
    <dgm:pt modelId="{8C40E3F3-9FA8-E249-9DED-592D88874506}" type="pres">
      <dgm:prSet presAssocID="{9A0F3263-8ACE-5749-8622-FDE8813DFB2D}" presName="childTextVisible" presStyleLbl="bgAccFollowNode1" presStyleIdx="2" presStyleCnt="5">
        <dgm:presLayoutVars>
          <dgm:bulletEnabled val="1"/>
        </dgm:presLayoutVars>
      </dgm:prSet>
      <dgm:spPr/>
    </dgm:pt>
    <dgm:pt modelId="{4CED9CB5-0503-174F-98DF-F7140B860F69}" type="pres">
      <dgm:prSet presAssocID="{9A0F3263-8ACE-5749-8622-FDE8813DFB2D}" presName="childTextHidden" presStyleLbl="bgAccFollowNode1" presStyleIdx="2" presStyleCnt="5"/>
      <dgm:spPr/>
    </dgm:pt>
    <dgm:pt modelId="{8C22099D-95E7-1D4D-8304-93C3E9A250C5}" type="pres">
      <dgm:prSet presAssocID="{9A0F3263-8ACE-5749-8622-FDE8813DFB2D}" presName="parentText" presStyleLbl="node1" presStyleIdx="2" presStyleCnt="5" custScaleX="290632" custScaleY="173520">
        <dgm:presLayoutVars>
          <dgm:chMax val="1"/>
          <dgm:bulletEnabled val="1"/>
        </dgm:presLayoutVars>
      </dgm:prSet>
      <dgm:spPr/>
    </dgm:pt>
    <dgm:pt modelId="{560D9BCD-A95D-6D4C-B282-B4C7E3158AF2}" type="pres">
      <dgm:prSet presAssocID="{9A0F3263-8ACE-5749-8622-FDE8813DFB2D}" presName="aSpace" presStyleCnt="0"/>
      <dgm:spPr/>
    </dgm:pt>
    <dgm:pt modelId="{6DD3162D-CD9B-854A-923B-C2370B308C9D}" type="pres">
      <dgm:prSet presAssocID="{20D560A4-9ED8-924C-9E2D-2290C1E5C81F}" presName="compNode" presStyleCnt="0"/>
      <dgm:spPr/>
    </dgm:pt>
    <dgm:pt modelId="{E31C4C9A-E6FD-C04B-97A1-F3D8F0A359DB}" type="pres">
      <dgm:prSet presAssocID="{20D560A4-9ED8-924C-9E2D-2290C1E5C81F}" presName="noGeometry" presStyleCnt="0"/>
      <dgm:spPr/>
    </dgm:pt>
    <dgm:pt modelId="{23F37107-C958-A247-94E6-51E9E2D79B36}" type="pres">
      <dgm:prSet presAssocID="{20D560A4-9ED8-924C-9E2D-2290C1E5C81F}" presName="childTextVisible" presStyleLbl="bgAccFollowNode1" presStyleIdx="3" presStyleCnt="5">
        <dgm:presLayoutVars>
          <dgm:bulletEnabled val="1"/>
        </dgm:presLayoutVars>
      </dgm:prSet>
      <dgm:spPr/>
    </dgm:pt>
    <dgm:pt modelId="{A3DF7B9C-8AEF-1349-AFE8-0AA2AF45EC2C}" type="pres">
      <dgm:prSet presAssocID="{20D560A4-9ED8-924C-9E2D-2290C1E5C81F}" presName="childTextHidden" presStyleLbl="bgAccFollowNode1" presStyleIdx="3" presStyleCnt="5"/>
      <dgm:spPr/>
    </dgm:pt>
    <dgm:pt modelId="{9FC7E90B-8975-3248-9256-333CC45D7E37}" type="pres">
      <dgm:prSet presAssocID="{20D560A4-9ED8-924C-9E2D-2290C1E5C81F}" presName="parentText" presStyleLbl="node1" presStyleIdx="3" presStyleCnt="5" custScaleX="290632" custScaleY="173520">
        <dgm:presLayoutVars>
          <dgm:chMax val="1"/>
          <dgm:bulletEnabled val="1"/>
        </dgm:presLayoutVars>
      </dgm:prSet>
      <dgm:spPr/>
    </dgm:pt>
    <dgm:pt modelId="{B062C59B-36E5-CF4D-B80D-643492526E08}" type="pres">
      <dgm:prSet presAssocID="{20D560A4-9ED8-924C-9E2D-2290C1E5C81F}" presName="aSpace" presStyleCnt="0"/>
      <dgm:spPr/>
    </dgm:pt>
    <dgm:pt modelId="{5DA7EF28-3E04-C843-A7E6-388F1239B510}" type="pres">
      <dgm:prSet presAssocID="{05253A70-79CC-964B-9F46-4044BFA18DB5}" presName="compNode" presStyleCnt="0"/>
      <dgm:spPr/>
    </dgm:pt>
    <dgm:pt modelId="{F530B942-3CBA-6341-9302-6065B77A77DF}" type="pres">
      <dgm:prSet presAssocID="{05253A70-79CC-964B-9F46-4044BFA18DB5}" presName="noGeometry" presStyleCnt="0"/>
      <dgm:spPr/>
    </dgm:pt>
    <dgm:pt modelId="{780CF65B-3242-524A-8E33-787091496918}" type="pres">
      <dgm:prSet presAssocID="{05253A70-79CC-964B-9F46-4044BFA18DB5}" presName="childTextVisible" presStyleLbl="bgAccFollowNode1" presStyleIdx="4" presStyleCnt="5">
        <dgm:presLayoutVars>
          <dgm:bulletEnabled val="1"/>
        </dgm:presLayoutVars>
      </dgm:prSet>
      <dgm:spPr/>
    </dgm:pt>
    <dgm:pt modelId="{7C42A547-B1E7-8A4C-86C8-864E5903B70E}" type="pres">
      <dgm:prSet presAssocID="{05253A70-79CC-964B-9F46-4044BFA18DB5}" presName="childTextHidden" presStyleLbl="bgAccFollowNode1" presStyleIdx="4" presStyleCnt="5"/>
      <dgm:spPr/>
    </dgm:pt>
    <dgm:pt modelId="{41F4F869-0FFC-7940-8A47-9712DED54A99}" type="pres">
      <dgm:prSet presAssocID="{05253A70-79CC-964B-9F46-4044BFA18DB5}" presName="parentText" presStyleLbl="node1" presStyleIdx="4" presStyleCnt="5" custScaleX="290632" custScaleY="173520">
        <dgm:presLayoutVars>
          <dgm:chMax val="1"/>
          <dgm:bulletEnabled val="1"/>
        </dgm:presLayoutVars>
      </dgm:prSet>
      <dgm:spPr/>
    </dgm:pt>
  </dgm:ptLst>
  <dgm:cxnLst>
    <dgm:cxn modelId="{54BA2308-9CAD-EC42-93AD-8CEF67ED4BAF}" srcId="{FB2E4583-6CDF-7D43-8769-79E490DF5DC8}" destId="{3CBBB8E0-7944-2848-8921-5A43FC9D3CD6}" srcOrd="1" destOrd="0" parTransId="{92B1D2EE-B9D3-004B-98D0-D556BAF901AA}" sibTransId="{28EF8875-B647-8E4F-8EA0-2B7FF29206B9}"/>
    <dgm:cxn modelId="{78FDD00A-AC98-2847-8A3B-BC4E58AE74E5}" type="presOf" srcId="{9A0F3263-8ACE-5749-8622-FDE8813DFB2D}" destId="{8C22099D-95E7-1D4D-8304-93C3E9A250C5}" srcOrd="0" destOrd="0" presId="urn:microsoft.com/office/officeart/2005/8/layout/hProcess6"/>
    <dgm:cxn modelId="{CD888615-FD2A-AE44-9E52-56F97C82AA3F}" type="presOf" srcId="{20D560A4-9ED8-924C-9E2D-2290C1E5C81F}" destId="{9FC7E90B-8975-3248-9256-333CC45D7E37}" srcOrd="0" destOrd="0" presId="urn:microsoft.com/office/officeart/2005/8/layout/hProcess6"/>
    <dgm:cxn modelId="{27A96935-A3B9-AE42-8C24-91F5569AC41A}" type="presOf" srcId="{3CBBB8E0-7944-2848-8921-5A43FC9D3CD6}" destId="{32013A38-ABC0-B441-B3DA-E13BB4DED25A}" srcOrd="0" destOrd="0" presId="urn:microsoft.com/office/officeart/2005/8/layout/hProcess6"/>
    <dgm:cxn modelId="{68A0543A-4F6A-EC42-91D4-760F42691F7B}" srcId="{FB2E4583-6CDF-7D43-8769-79E490DF5DC8}" destId="{DEAC0892-687D-3D4C-B729-482913861435}" srcOrd="0" destOrd="0" parTransId="{F900E518-49C3-1A49-9366-95F005120C53}" sibTransId="{A1478784-978E-B243-AAE9-993DEEF73AD2}"/>
    <dgm:cxn modelId="{6140595D-8109-404D-BA67-2BD109045DBA}" srcId="{FB2E4583-6CDF-7D43-8769-79E490DF5DC8}" destId="{20D560A4-9ED8-924C-9E2D-2290C1E5C81F}" srcOrd="3" destOrd="0" parTransId="{851DEAB9-0A22-DE41-BE37-F070760BB70F}" sibTransId="{0A6F39EA-F5B6-CD41-AA08-8A880E83165F}"/>
    <dgm:cxn modelId="{4C35BB83-B51F-2D49-ABA7-D679080FE7E5}" type="presOf" srcId="{FB2E4583-6CDF-7D43-8769-79E490DF5DC8}" destId="{0ABE95E3-5EE9-B048-A236-E5191AADAD73}" srcOrd="0" destOrd="0" presId="urn:microsoft.com/office/officeart/2005/8/layout/hProcess6"/>
    <dgm:cxn modelId="{5D062391-25B2-4943-8F50-D0271674B11E}" type="presOf" srcId="{DEAC0892-687D-3D4C-B729-482913861435}" destId="{50DA2E8A-19D1-BF40-9404-35AE8C598D17}" srcOrd="0" destOrd="0" presId="urn:microsoft.com/office/officeart/2005/8/layout/hProcess6"/>
    <dgm:cxn modelId="{8E7F8B93-4DD8-2C41-81A0-3D524745693B}" srcId="{FB2E4583-6CDF-7D43-8769-79E490DF5DC8}" destId="{9A0F3263-8ACE-5749-8622-FDE8813DFB2D}" srcOrd="2" destOrd="0" parTransId="{4A6A1539-C419-904E-BFDD-B4AD4C8D00EB}" sibTransId="{3A2034E2-10AC-2447-8A93-69892EE0295C}"/>
    <dgm:cxn modelId="{A22377C0-2D1D-3D49-BFFA-5A3A83C99043}" srcId="{FB2E4583-6CDF-7D43-8769-79E490DF5DC8}" destId="{05253A70-79CC-964B-9F46-4044BFA18DB5}" srcOrd="4" destOrd="0" parTransId="{F8339219-6167-EB40-841F-4B0EDC9D6799}" sibTransId="{675DEEA6-505D-0C4F-8258-A8633C0499B3}"/>
    <dgm:cxn modelId="{B56EEAD5-E170-F44A-9856-E00A02206452}" type="presOf" srcId="{05253A70-79CC-964B-9F46-4044BFA18DB5}" destId="{41F4F869-0FFC-7940-8A47-9712DED54A99}" srcOrd="0" destOrd="0" presId="urn:microsoft.com/office/officeart/2005/8/layout/hProcess6"/>
    <dgm:cxn modelId="{2FA8ECD9-283D-2E45-BC60-A91673FEEE7B}" type="presParOf" srcId="{0ABE95E3-5EE9-B048-A236-E5191AADAD73}" destId="{EB2200FF-D77F-D743-9087-D5D1257A1905}" srcOrd="0" destOrd="0" presId="urn:microsoft.com/office/officeart/2005/8/layout/hProcess6"/>
    <dgm:cxn modelId="{ED97AF4E-B4D1-F740-B086-03F5C9F877F0}" type="presParOf" srcId="{EB2200FF-D77F-D743-9087-D5D1257A1905}" destId="{B5D3895C-E4C1-6A49-A137-B4846E832D58}" srcOrd="0" destOrd="0" presId="urn:microsoft.com/office/officeart/2005/8/layout/hProcess6"/>
    <dgm:cxn modelId="{A4508454-9B73-DD4D-81FD-BE27D053D836}" type="presParOf" srcId="{EB2200FF-D77F-D743-9087-D5D1257A1905}" destId="{EF4CDB7A-B5CA-534D-80C5-AE3486EC39A8}" srcOrd="1" destOrd="0" presId="urn:microsoft.com/office/officeart/2005/8/layout/hProcess6"/>
    <dgm:cxn modelId="{DEDEAA0C-2A7B-2449-9DDF-BD2F60A5C253}" type="presParOf" srcId="{EB2200FF-D77F-D743-9087-D5D1257A1905}" destId="{21198E47-8713-B34D-AAD4-D8A4CEB0C710}" srcOrd="2" destOrd="0" presId="urn:microsoft.com/office/officeart/2005/8/layout/hProcess6"/>
    <dgm:cxn modelId="{A669AAC1-02AB-AE48-A592-3102F39218A6}" type="presParOf" srcId="{EB2200FF-D77F-D743-9087-D5D1257A1905}" destId="{50DA2E8A-19D1-BF40-9404-35AE8C598D17}" srcOrd="3" destOrd="0" presId="urn:microsoft.com/office/officeart/2005/8/layout/hProcess6"/>
    <dgm:cxn modelId="{E4D19231-FCDB-CA45-9F66-D7B6D09618B8}" type="presParOf" srcId="{0ABE95E3-5EE9-B048-A236-E5191AADAD73}" destId="{41A0B328-DE8A-8F49-A74F-534C9F4C3B67}" srcOrd="1" destOrd="0" presId="urn:microsoft.com/office/officeart/2005/8/layout/hProcess6"/>
    <dgm:cxn modelId="{0E64771A-2EBA-7D43-B3D4-169926428280}" type="presParOf" srcId="{0ABE95E3-5EE9-B048-A236-E5191AADAD73}" destId="{B26167CB-E8BF-D948-9800-35269CC7BC29}" srcOrd="2" destOrd="0" presId="urn:microsoft.com/office/officeart/2005/8/layout/hProcess6"/>
    <dgm:cxn modelId="{CEE13E1C-E7A7-E04C-BC0B-F514BA745C78}" type="presParOf" srcId="{B26167CB-E8BF-D948-9800-35269CC7BC29}" destId="{1EFE83B7-BBC1-124D-9CD3-73B7620EA8B8}" srcOrd="0" destOrd="0" presId="urn:microsoft.com/office/officeart/2005/8/layout/hProcess6"/>
    <dgm:cxn modelId="{D5E8A7EF-57A3-284F-BEC5-F70A02BFFE7A}" type="presParOf" srcId="{B26167CB-E8BF-D948-9800-35269CC7BC29}" destId="{5511FD59-D8D9-134F-8C35-9F37FD32771A}" srcOrd="1" destOrd="0" presId="urn:microsoft.com/office/officeart/2005/8/layout/hProcess6"/>
    <dgm:cxn modelId="{C9ADC788-9F16-844B-B8AB-2FEBB4C43723}" type="presParOf" srcId="{B26167CB-E8BF-D948-9800-35269CC7BC29}" destId="{638FF228-65A3-AF40-9032-9A658D549C1B}" srcOrd="2" destOrd="0" presId="urn:microsoft.com/office/officeart/2005/8/layout/hProcess6"/>
    <dgm:cxn modelId="{EB8917CE-126D-A54E-AF56-95ECC6EAE03B}" type="presParOf" srcId="{B26167CB-E8BF-D948-9800-35269CC7BC29}" destId="{32013A38-ABC0-B441-B3DA-E13BB4DED25A}" srcOrd="3" destOrd="0" presId="urn:microsoft.com/office/officeart/2005/8/layout/hProcess6"/>
    <dgm:cxn modelId="{8336252E-4DCD-6547-AC89-C82AD425EDE3}" type="presParOf" srcId="{0ABE95E3-5EE9-B048-A236-E5191AADAD73}" destId="{FF3D5BA7-CFDE-6140-A20F-450058DE0100}" srcOrd="3" destOrd="0" presId="urn:microsoft.com/office/officeart/2005/8/layout/hProcess6"/>
    <dgm:cxn modelId="{0D344BBA-BFFE-2E46-BC10-2D833CD61572}" type="presParOf" srcId="{0ABE95E3-5EE9-B048-A236-E5191AADAD73}" destId="{4B102A69-0B66-3643-AD34-6547A8450952}" srcOrd="4" destOrd="0" presId="urn:microsoft.com/office/officeart/2005/8/layout/hProcess6"/>
    <dgm:cxn modelId="{1731D572-B6F6-4549-9023-F55523DA6352}" type="presParOf" srcId="{4B102A69-0B66-3643-AD34-6547A8450952}" destId="{92D1C172-E25D-B648-A766-F55E87A1E0F1}" srcOrd="0" destOrd="0" presId="urn:microsoft.com/office/officeart/2005/8/layout/hProcess6"/>
    <dgm:cxn modelId="{605589CD-E005-F649-856A-9E5BA7172413}" type="presParOf" srcId="{4B102A69-0B66-3643-AD34-6547A8450952}" destId="{8C40E3F3-9FA8-E249-9DED-592D88874506}" srcOrd="1" destOrd="0" presId="urn:microsoft.com/office/officeart/2005/8/layout/hProcess6"/>
    <dgm:cxn modelId="{5423A572-CE23-0D4D-B586-D6C75FA5C87A}" type="presParOf" srcId="{4B102A69-0B66-3643-AD34-6547A8450952}" destId="{4CED9CB5-0503-174F-98DF-F7140B860F69}" srcOrd="2" destOrd="0" presId="urn:microsoft.com/office/officeart/2005/8/layout/hProcess6"/>
    <dgm:cxn modelId="{5B6A7502-90FE-B645-9975-9332D7D9085B}" type="presParOf" srcId="{4B102A69-0B66-3643-AD34-6547A8450952}" destId="{8C22099D-95E7-1D4D-8304-93C3E9A250C5}" srcOrd="3" destOrd="0" presId="urn:microsoft.com/office/officeart/2005/8/layout/hProcess6"/>
    <dgm:cxn modelId="{8B49C276-369D-6C48-9323-4B8179D57209}" type="presParOf" srcId="{0ABE95E3-5EE9-B048-A236-E5191AADAD73}" destId="{560D9BCD-A95D-6D4C-B282-B4C7E3158AF2}" srcOrd="5" destOrd="0" presId="urn:microsoft.com/office/officeart/2005/8/layout/hProcess6"/>
    <dgm:cxn modelId="{698E6318-1D9B-084B-93C4-0ED7C03C8E32}" type="presParOf" srcId="{0ABE95E3-5EE9-B048-A236-E5191AADAD73}" destId="{6DD3162D-CD9B-854A-923B-C2370B308C9D}" srcOrd="6" destOrd="0" presId="urn:microsoft.com/office/officeart/2005/8/layout/hProcess6"/>
    <dgm:cxn modelId="{9CE5BAE4-6F67-D143-8796-6E043925C2A8}" type="presParOf" srcId="{6DD3162D-CD9B-854A-923B-C2370B308C9D}" destId="{E31C4C9A-E6FD-C04B-97A1-F3D8F0A359DB}" srcOrd="0" destOrd="0" presId="urn:microsoft.com/office/officeart/2005/8/layout/hProcess6"/>
    <dgm:cxn modelId="{F386D72F-3062-244E-83F9-12EC60C60E50}" type="presParOf" srcId="{6DD3162D-CD9B-854A-923B-C2370B308C9D}" destId="{23F37107-C958-A247-94E6-51E9E2D79B36}" srcOrd="1" destOrd="0" presId="urn:microsoft.com/office/officeart/2005/8/layout/hProcess6"/>
    <dgm:cxn modelId="{BE66F02A-AED5-224A-9AB9-E7B3D225AE3E}" type="presParOf" srcId="{6DD3162D-CD9B-854A-923B-C2370B308C9D}" destId="{A3DF7B9C-8AEF-1349-AFE8-0AA2AF45EC2C}" srcOrd="2" destOrd="0" presId="urn:microsoft.com/office/officeart/2005/8/layout/hProcess6"/>
    <dgm:cxn modelId="{3FFD69A9-7D83-2045-BE3F-5203937EDC13}" type="presParOf" srcId="{6DD3162D-CD9B-854A-923B-C2370B308C9D}" destId="{9FC7E90B-8975-3248-9256-333CC45D7E37}" srcOrd="3" destOrd="0" presId="urn:microsoft.com/office/officeart/2005/8/layout/hProcess6"/>
    <dgm:cxn modelId="{F63ED967-461D-374E-8627-16E2D2E8EEB7}" type="presParOf" srcId="{0ABE95E3-5EE9-B048-A236-E5191AADAD73}" destId="{B062C59B-36E5-CF4D-B80D-643492526E08}" srcOrd="7" destOrd="0" presId="urn:microsoft.com/office/officeart/2005/8/layout/hProcess6"/>
    <dgm:cxn modelId="{796FB026-87BE-484B-9906-33637A6E3134}" type="presParOf" srcId="{0ABE95E3-5EE9-B048-A236-E5191AADAD73}" destId="{5DA7EF28-3E04-C843-A7E6-388F1239B510}" srcOrd="8" destOrd="0" presId="urn:microsoft.com/office/officeart/2005/8/layout/hProcess6"/>
    <dgm:cxn modelId="{827A8F17-368A-4A4B-BA0C-B3B4E8A38902}" type="presParOf" srcId="{5DA7EF28-3E04-C843-A7E6-388F1239B510}" destId="{F530B942-3CBA-6341-9302-6065B77A77DF}" srcOrd="0" destOrd="0" presId="urn:microsoft.com/office/officeart/2005/8/layout/hProcess6"/>
    <dgm:cxn modelId="{B5ADB509-2F53-9241-822B-49D800DF0B3B}" type="presParOf" srcId="{5DA7EF28-3E04-C843-A7E6-388F1239B510}" destId="{780CF65B-3242-524A-8E33-787091496918}" srcOrd="1" destOrd="0" presId="urn:microsoft.com/office/officeart/2005/8/layout/hProcess6"/>
    <dgm:cxn modelId="{5194108C-9352-A642-986D-D1721529FC26}" type="presParOf" srcId="{5DA7EF28-3E04-C843-A7E6-388F1239B510}" destId="{7C42A547-B1E7-8A4C-86C8-864E5903B70E}" srcOrd="2" destOrd="0" presId="urn:microsoft.com/office/officeart/2005/8/layout/hProcess6"/>
    <dgm:cxn modelId="{CA350D8D-0614-E64F-A224-2FD91B895C51}" type="presParOf" srcId="{5DA7EF28-3E04-C843-A7E6-388F1239B510}" destId="{41F4F869-0FFC-7940-8A47-9712DED54A99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AF1116-3862-C24F-91BC-5527AD2000CD}" type="doc">
      <dgm:prSet loTypeId="urn:microsoft.com/office/officeart/2005/8/layout/target1" loCatId="" qsTypeId="urn:microsoft.com/office/officeart/2005/8/quickstyle/simple4" qsCatId="simple" csTypeId="urn:microsoft.com/office/officeart/2005/8/colors/colorful1" csCatId="colorful" phldr="1"/>
      <dgm:spPr/>
    </dgm:pt>
    <dgm:pt modelId="{0B848C67-DB4F-AC40-9858-E350A68C7875}">
      <dgm:prSet phldrT="[Text]"/>
      <dgm:spPr/>
      <dgm:t>
        <a:bodyPr/>
        <a:lstStyle/>
        <a:p>
          <a:r>
            <a:rPr lang="en-US" b="1" dirty="0"/>
            <a:t>Local</a:t>
          </a:r>
          <a:r>
            <a:rPr lang="en-US" dirty="0"/>
            <a:t> – who’s in your backyard? </a:t>
          </a:r>
        </a:p>
      </dgm:t>
    </dgm:pt>
    <dgm:pt modelId="{D180B7F6-9971-F04B-8A53-01C4F0AF5CB7}" type="parTrans" cxnId="{09EE6DDF-FBCE-6542-849D-990AD7862F91}">
      <dgm:prSet/>
      <dgm:spPr/>
      <dgm:t>
        <a:bodyPr/>
        <a:lstStyle/>
        <a:p>
          <a:endParaRPr lang="en-US"/>
        </a:p>
      </dgm:t>
    </dgm:pt>
    <dgm:pt modelId="{8533FBF7-7534-2A4C-87B3-7ECE0AE6FF0E}" type="sibTrans" cxnId="{09EE6DDF-FBCE-6542-849D-990AD7862F91}">
      <dgm:prSet/>
      <dgm:spPr/>
      <dgm:t>
        <a:bodyPr/>
        <a:lstStyle/>
        <a:p>
          <a:endParaRPr lang="en-US"/>
        </a:p>
      </dgm:t>
    </dgm:pt>
    <dgm:pt modelId="{09AE1787-074C-0647-B205-D036B9A48F17}">
      <dgm:prSet phldrT="[Text]"/>
      <dgm:spPr/>
      <dgm:t>
        <a:bodyPr/>
        <a:lstStyle/>
        <a:p>
          <a:r>
            <a:rPr lang="en-US" b="1" dirty="0"/>
            <a:t>Regional</a:t>
          </a:r>
          <a:r>
            <a:rPr lang="en-US" dirty="0"/>
            <a:t> – what’s the access level?</a:t>
          </a:r>
        </a:p>
      </dgm:t>
    </dgm:pt>
    <dgm:pt modelId="{CCE5D58B-D838-2E41-AF45-AC7544BE3F54}" type="parTrans" cxnId="{576D15AE-386C-6148-BED3-B7971795FA13}">
      <dgm:prSet/>
      <dgm:spPr/>
      <dgm:t>
        <a:bodyPr/>
        <a:lstStyle/>
        <a:p>
          <a:endParaRPr lang="en-US"/>
        </a:p>
      </dgm:t>
    </dgm:pt>
    <dgm:pt modelId="{87B8C6EA-997E-FD45-8C82-47CEA336AB5B}" type="sibTrans" cxnId="{576D15AE-386C-6148-BED3-B7971795FA13}">
      <dgm:prSet/>
      <dgm:spPr/>
      <dgm:t>
        <a:bodyPr/>
        <a:lstStyle/>
        <a:p>
          <a:endParaRPr lang="en-US"/>
        </a:p>
      </dgm:t>
    </dgm:pt>
    <dgm:pt modelId="{04E18EF7-E6BE-114E-B9AD-5FF2FF6F0BEA}">
      <dgm:prSet phldrT="[Text]"/>
      <dgm:spPr/>
      <dgm:t>
        <a:bodyPr/>
        <a:lstStyle/>
        <a:p>
          <a:r>
            <a:rPr lang="en-US" b="1" dirty="0"/>
            <a:t>Larger areas</a:t>
          </a:r>
          <a:r>
            <a:rPr lang="en-US" dirty="0"/>
            <a:t>: Greater Toronto Area, Ontario</a:t>
          </a:r>
        </a:p>
      </dgm:t>
    </dgm:pt>
    <dgm:pt modelId="{EC44D76A-9F19-7B45-8F5C-0E2514C2FDEA}" type="parTrans" cxnId="{BC115BED-87D9-5845-B3B4-F6F4CF9A0F52}">
      <dgm:prSet/>
      <dgm:spPr/>
      <dgm:t>
        <a:bodyPr/>
        <a:lstStyle/>
        <a:p>
          <a:endParaRPr lang="en-US"/>
        </a:p>
      </dgm:t>
    </dgm:pt>
    <dgm:pt modelId="{9A481D08-702C-854D-9610-155A0E87D0A4}" type="sibTrans" cxnId="{BC115BED-87D9-5845-B3B4-F6F4CF9A0F52}">
      <dgm:prSet/>
      <dgm:spPr/>
      <dgm:t>
        <a:bodyPr/>
        <a:lstStyle/>
        <a:p>
          <a:endParaRPr lang="en-US"/>
        </a:p>
      </dgm:t>
    </dgm:pt>
    <dgm:pt modelId="{D6EEAB8F-9D9D-4847-9CD4-C3D1AD3145C3}" type="pres">
      <dgm:prSet presAssocID="{CBAF1116-3862-C24F-91BC-5527AD2000CD}" presName="composite" presStyleCnt="0">
        <dgm:presLayoutVars>
          <dgm:chMax val="5"/>
          <dgm:dir/>
          <dgm:resizeHandles val="exact"/>
        </dgm:presLayoutVars>
      </dgm:prSet>
      <dgm:spPr/>
    </dgm:pt>
    <dgm:pt modelId="{BE57F9CF-5877-A346-9192-36F2162EBA5E}" type="pres">
      <dgm:prSet presAssocID="{0B848C67-DB4F-AC40-9858-E350A68C7875}" presName="circle1" presStyleLbl="lnNode1" presStyleIdx="0" presStyleCnt="3"/>
      <dgm:spPr/>
    </dgm:pt>
    <dgm:pt modelId="{8ECBD3B3-55D2-1245-A3B1-9E26E216A1B5}" type="pres">
      <dgm:prSet presAssocID="{0B848C67-DB4F-AC40-9858-E350A68C7875}" presName="text1" presStyleLbl="revTx" presStyleIdx="0" presStyleCnt="3" custScaleX="175309" custLinFactNeighborX="37251" custLinFactNeighborY="-1140">
        <dgm:presLayoutVars>
          <dgm:bulletEnabled val="1"/>
        </dgm:presLayoutVars>
      </dgm:prSet>
      <dgm:spPr/>
    </dgm:pt>
    <dgm:pt modelId="{66910509-3DE5-7D43-830C-56456E977E3A}" type="pres">
      <dgm:prSet presAssocID="{0B848C67-DB4F-AC40-9858-E350A68C7875}" presName="line1" presStyleLbl="callout" presStyleIdx="0" presStyleCnt="6"/>
      <dgm:spPr/>
    </dgm:pt>
    <dgm:pt modelId="{9F7A33CB-5A37-9840-BF00-188540038697}" type="pres">
      <dgm:prSet presAssocID="{0B848C67-DB4F-AC40-9858-E350A68C7875}" presName="d1" presStyleLbl="callout" presStyleIdx="1" presStyleCnt="6"/>
      <dgm:spPr/>
    </dgm:pt>
    <dgm:pt modelId="{B3AAD17D-6934-3A4C-93D9-4CC8A531336B}" type="pres">
      <dgm:prSet presAssocID="{09AE1787-074C-0647-B205-D036B9A48F17}" presName="circle2" presStyleLbl="lnNode1" presStyleIdx="1" presStyleCnt="3" custLinFactNeighborX="1549"/>
      <dgm:spPr/>
    </dgm:pt>
    <dgm:pt modelId="{F8DE213E-4B57-C043-A6CD-AC3601D72DB0}" type="pres">
      <dgm:prSet presAssocID="{09AE1787-074C-0647-B205-D036B9A48F17}" presName="text2" presStyleLbl="revTx" presStyleIdx="1" presStyleCnt="3" custScaleX="168597" custLinFactNeighborX="37916" custLinFactNeighborY="1141">
        <dgm:presLayoutVars>
          <dgm:bulletEnabled val="1"/>
        </dgm:presLayoutVars>
      </dgm:prSet>
      <dgm:spPr/>
    </dgm:pt>
    <dgm:pt modelId="{0D1B12BA-C52F-224E-B8F4-2EC22B34872A}" type="pres">
      <dgm:prSet presAssocID="{09AE1787-074C-0647-B205-D036B9A48F17}" presName="line2" presStyleLbl="callout" presStyleIdx="2" presStyleCnt="6"/>
      <dgm:spPr/>
    </dgm:pt>
    <dgm:pt modelId="{596AABA2-2312-904D-B253-38AEA03978E3}" type="pres">
      <dgm:prSet presAssocID="{09AE1787-074C-0647-B205-D036B9A48F17}" presName="d2" presStyleLbl="callout" presStyleIdx="3" presStyleCnt="6"/>
      <dgm:spPr/>
    </dgm:pt>
    <dgm:pt modelId="{CBDBD317-A173-5540-85AB-D5596015AC73}" type="pres">
      <dgm:prSet presAssocID="{04E18EF7-E6BE-114E-B9AD-5FF2FF6F0BEA}" presName="circle3" presStyleLbl="lnNode1" presStyleIdx="2" presStyleCnt="3"/>
      <dgm:spPr/>
    </dgm:pt>
    <dgm:pt modelId="{EE412653-D2EE-004A-B1D5-AFEA88B11FF0}" type="pres">
      <dgm:prSet presAssocID="{04E18EF7-E6BE-114E-B9AD-5FF2FF6F0BEA}" presName="text3" presStyleLbl="revTx" presStyleIdx="2" presStyleCnt="3" custScaleX="153963" custLinFactNeighborX="29934" custLinFactNeighborY="1140">
        <dgm:presLayoutVars>
          <dgm:bulletEnabled val="1"/>
        </dgm:presLayoutVars>
      </dgm:prSet>
      <dgm:spPr/>
    </dgm:pt>
    <dgm:pt modelId="{B74830B9-2D1C-CB4E-A48D-A2B676CF32B8}" type="pres">
      <dgm:prSet presAssocID="{04E18EF7-E6BE-114E-B9AD-5FF2FF6F0BEA}" presName="line3" presStyleLbl="callout" presStyleIdx="4" presStyleCnt="6"/>
      <dgm:spPr/>
    </dgm:pt>
    <dgm:pt modelId="{5A70B82C-A788-3A44-A71D-85230358AACC}" type="pres">
      <dgm:prSet presAssocID="{04E18EF7-E6BE-114E-B9AD-5FF2FF6F0BEA}" presName="d3" presStyleLbl="callout" presStyleIdx="5" presStyleCnt="6"/>
      <dgm:spPr/>
    </dgm:pt>
  </dgm:ptLst>
  <dgm:cxnLst>
    <dgm:cxn modelId="{C7C86002-3FF1-9B4A-9443-54AB9ED7E6DB}" type="presOf" srcId="{09AE1787-074C-0647-B205-D036B9A48F17}" destId="{F8DE213E-4B57-C043-A6CD-AC3601D72DB0}" srcOrd="0" destOrd="0" presId="urn:microsoft.com/office/officeart/2005/8/layout/target1"/>
    <dgm:cxn modelId="{0A5D4C6A-36F8-0144-8ACC-56D600F37CCD}" type="presOf" srcId="{04E18EF7-E6BE-114E-B9AD-5FF2FF6F0BEA}" destId="{EE412653-D2EE-004A-B1D5-AFEA88B11FF0}" srcOrd="0" destOrd="0" presId="urn:microsoft.com/office/officeart/2005/8/layout/target1"/>
    <dgm:cxn modelId="{576D15AE-386C-6148-BED3-B7971795FA13}" srcId="{CBAF1116-3862-C24F-91BC-5527AD2000CD}" destId="{09AE1787-074C-0647-B205-D036B9A48F17}" srcOrd="1" destOrd="0" parTransId="{CCE5D58B-D838-2E41-AF45-AC7544BE3F54}" sibTransId="{87B8C6EA-997E-FD45-8C82-47CEA336AB5B}"/>
    <dgm:cxn modelId="{C4809EC6-C241-1540-80D1-BACA40D35404}" type="presOf" srcId="{0B848C67-DB4F-AC40-9858-E350A68C7875}" destId="{8ECBD3B3-55D2-1245-A3B1-9E26E216A1B5}" srcOrd="0" destOrd="0" presId="urn:microsoft.com/office/officeart/2005/8/layout/target1"/>
    <dgm:cxn modelId="{09EE6DDF-FBCE-6542-849D-990AD7862F91}" srcId="{CBAF1116-3862-C24F-91BC-5527AD2000CD}" destId="{0B848C67-DB4F-AC40-9858-E350A68C7875}" srcOrd="0" destOrd="0" parTransId="{D180B7F6-9971-F04B-8A53-01C4F0AF5CB7}" sibTransId="{8533FBF7-7534-2A4C-87B3-7ECE0AE6FF0E}"/>
    <dgm:cxn modelId="{BC115BED-87D9-5845-B3B4-F6F4CF9A0F52}" srcId="{CBAF1116-3862-C24F-91BC-5527AD2000CD}" destId="{04E18EF7-E6BE-114E-B9AD-5FF2FF6F0BEA}" srcOrd="2" destOrd="0" parTransId="{EC44D76A-9F19-7B45-8F5C-0E2514C2FDEA}" sibTransId="{9A481D08-702C-854D-9610-155A0E87D0A4}"/>
    <dgm:cxn modelId="{3D2A47F2-19CF-4245-A553-7DE2E31F6E29}" type="presOf" srcId="{CBAF1116-3862-C24F-91BC-5527AD2000CD}" destId="{D6EEAB8F-9D9D-4847-9CD4-C3D1AD3145C3}" srcOrd="0" destOrd="0" presId="urn:microsoft.com/office/officeart/2005/8/layout/target1"/>
    <dgm:cxn modelId="{49748A4C-1194-7B4C-B11C-D10E9379278A}" type="presParOf" srcId="{D6EEAB8F-9D9D-4847-9CD4-C3D1AD3145C3}" destId="{BE57F9CF-5877-A346-9192-36F2162EBA5E}" srcOrd="0" destOrd="0" presId="urn:microsoft.com/office/officeart/2005/8/layout/target1"/>
    <dgm:cxn modelId="{B436CE99-FB85-9049-A2D5-ADB707D12EB0}" type="presParOf" srcId="{D6EEAB8F-9D9D-4847-9CD4-C3D1AD3145C3}" destId="{8ECBD3B3-55D2-1245-A3B1-9E26E216A1B5}" srcOrd="1" destOrd="0" presId="urn:microsoft.com/office/officeart/2005/8/layout/target1"/>
    <dgm:cxn modelId="{1A6A6659-719B-C141-AEA3-A1BA77694EF4}" type="presParOf" srcId="{D6EEAB8F-9D9D-4847-9CD4-C3D1AD3145C3}" destId="{66910509-3DE5-7D43-830C-56456E977E3A}" srcOrd="2" destOrd="0" presId="urn:microsoft.com/office/officeart/2005/8/layout/target1"/>
    <dgm:cxn modelId="{FD70748B-7A10-4445-856E-9C2E931C7D0D}" type="presParOf" srcId="{D6EEAB8F-9D9D-4847-9CD4-C3D1AD3145C3}" destId="{9F7A33CB-5A37-9840-BF00-188540038697}" srcOrd="3" destOrd="0" presId="urn:microsoft.com/office/officeart/2005/8/layout/target1"/>
    <dgm:cxn modelId="{9E447538-F78F-A44C-BBFC-E5D914813981}" type="presParOf" srcId="{D6EEAB8F-9D9D-4847-9CD4-C3D1AD3145C3}" destId="{B3AAD17D-6934-3A4C-93D9-4CC8A531336B}" srcOrd="4" destOrd="0" presId="urn:microsoft.com/office/officeart/2005/8/layout/target1"/>
    <dgm:cxn modelId="{D31673D2-61B5-FE4B-A68A-72B8A81B31D6}" type="presParOf" srcId="{D6EEAB8F-9D9D-4847-9CD4-C3D1AD3145C3}" destId="{F8DE213E-4B57-C043-A6CD-AC3601D72DB0}" srcOrd="5" destOrd="0" presId="urn:microsoft.com/office/officeart/2005/8/layout/target1"/>
    <dgm:cxn modelId="{0B8898EA-18B0-4048-B740-BFE716DB55BE}" type="presParOf" srcId="{D6EEAB8F-9D9D-4847-9CD4-C3D1AD3145C3}" destId="{0D1B12BA-C52F-224E-B8F4-2EC22B34872A}" srcOrd="6" destOrd="0" presId="urn:microsoft.com/office/officeart/2005/8/layout/target1"/>
    <dgm:cxn modelId="{B155F7B4-F7EF-634B-98CE-CDE0480B5D80}" type="presParOf" srcId="{D6EEAB8F-9D9D-4847-9CD4-C3D1AD3145C3}" destId="{596AABA2-2312-904D-B253-38AEA03978E3}" srcOrd="7" destOrd="0" presId="urn:microsoft.com/office/officeart/2005/8/layout/target1"/>
    <dgm:cxn modelId="{110C0E62-E38E-1146-8CAB-9958012944BC}" type="presParOf" srcId="{D6EEAB8F-9D9D-4847-9CD4-C3D1AD3145C3}" destId="{CBDBD317-A173-5540-85AB-D5596015AC73}" srcOrd="8" destOrd="0" presId="urn:microsoft.com/office/officeart/2005/8/layout/target1"/>
    <dgm:cxn modelId="{2F1D383E-6EE1-AA41-82AB-CF66D9129E7C}" type="presParOf" srcId="{D6EEAB8F-9D9D-4847-9CD4-C3D1AD3145C3}" destId="{EE412653-D2EE-004A-B1D5-AFEA88B11FF0}" srcOrd="9" destOrd="0" presId="urn:microsoft.com/office/officeart/2005/8/layout/target1"/>
    <dgm:cxn modelId="{A1859724-4669-954E-8961-CDF949DD673D}" type="presParOf" srcId="{D6EEAB8F-9D9D-4847-9CD4-C3D1AD3145C3}" destId="{B74830B9-2D1C-CB4E-A48D-A2B676CF32B8}" srcOrd="10" destOrd="0" presId="urn:microsoft.com/office/officeart/2005/8/layout/target1"/>
    <dgm:cxn modelId="{C4E5C665-73A7-D140-AF48-D818DCF9A517}" type="presParOf" srcId="{D6EEAB8F-9D9D-4847-9CD4-C3D1AD3145C3}" destId="{5A70B82C-A788-3A44-A71D-85230358AACC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AF1116-3862-C24F-91BC-5527AD2000CD}" type="doc">
      <dgm:prSet loTypeId="urn:microsoft.com/office/officeart/2005/8/layout/target1" loCatId="" qsTypeId="urn:microsoft.com/office/officeart/2005/8/quickstyle/simple4" qsCatId="simple" csTypeId="urn:microsoft.com/office/officeart/2005/8/colors/colorful1" csCatId="colorful" phldr="1"/>
      <dgm:spPr/>
    </dgm:pt>
    <dgm:pt modelId="{0B848C67-DB4F-AC40-9858-E350A68C7875}">
      <dgm:prSet phldrT="[Text]"/>
      <dgm:spPr/>
      <dgm:t>
        <a:bodyPr/>
        <a:lstStyle/>
        <a:p>
          <a:r>
            <a:rPr lang="en-US" b="1" dirty="0"/>
            <a:t>Local</a:t>
          </a:r>
          <a:r>
            <a:rPr lang="en-US" dirty="0"/>
            <a:t> – who’s in your backyard? </a:t>
          </a:r>
        </a:p>
      </dgm:t>
    </dgm:pt>
    <dgm:pt modelId="{D180B7F6-9971-F04B-8A53-01C4F0AF5CB7}" type="parTrans" cxnId="{09EE6DDF-FBCE-6542-849D-990AD7862F91}">
      <dgm:prSet/>
      <dgm:spPr/>
      <dgm:t>
        <a:bodyPr/>
        <a:lstStyle/>
        <a:p>
          <a:endParaRPr lang="en-US"/>
        </a:p>
      </dgm:t>
    </dgm:pt>
    <dgm:pt modelId="{8533FBF7-7534-2A4C-87B3-7ECE0AE6FF0E}" type="sibTrans" cxnId="{09EE6DDF-FBCE-6542-849D-990AD7862F91}">
      <dgm:prSet/>
      <dgm:spPr/>
      <dgm:t>
        <a:bodyPr/>
        <a:lstStyle/>
        <a:p>
          <a:endParaRPr lang="en-US"/>
        </a:p>
      </dgm:t>
    </dgm:pt>
    <dgm:pt modelId="{04E18EF7-E6BE-114E-B9AD-5FF2FF6F0BEA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Larger areas</a:t>
          </a:r>
          <a:r>
            <a:rPr lang="en-US" dirty="0">
              <a:solidFill>
                <a:schemeClr val="bg1"/>
              </a:solidFill>
            </a:rPr>
            <a:t>: Greater Toronto Area, Ontario</a:t>
          </a:r>
        </a:p>
      </dgm:t>
    </dgm:pt>
    <dgm:pt modelId="{9A481D08-702C-854D-9610-155A0E87D0A4}" type="sibTrans" cxnId="{BC115BED-87D9-5845-B3B4-F6F4CF9A0F52}">
      <dgm:prSet/>
      <dgm:spPr/>
      <dgm:t>
        <a:bodyPr/>
        <a:lstStyle/>
        <a:p>
          <a:endParaRPr lang="en-US"/>
        </a:p>
      </dgm:t>
    </dgm:pt>
    <dgm:pt modelId="{EC44D76A-9F19-7B45-8F5C-0E2514C2FDEA}" type="parTrans" cxnId="{BC115BED-87D9-5845-B3B4-F6F4CF9A0F52}">
      <dgm:prSet/>
      <dgm:spPr/>
      <dgm:t>
        <a:bodyPr/>
        <a:lstStyle/>
        <a:p>
          <a:endParaRPr lang="en-US"/>
        </a:p>
      </dgm:t>
    </dgm:pt>
    <dgm:pt modelId="{09AE1787-074C-0647-B205-D036B9A48F17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Regional</a:t>
          </a:r>
          <a:r>
            <a:rPr lang="en-US" dirty="0">
              <a:solidFill>
                <a:schemeClr val="bg1"/>
              </a:solidFill>
            </a:rPr>
            <a:t> – what’s the access level?</a:t>
          </a:r>
        </a:p>
      </dgm:t>
    </dgm:pt>
    <dgm:pt modelId="{87B8C6EA-997E-FD45-8C82-47CEA336AB5B}" type="sibTrans" cxnId="{576D15AE-386C-6148-BED3-B7971795FA13}">
      <dgm:prSet/>
      <dgm:spPr/>
      <dgm:t>
        <a:bodyPr/>
        <a:lstStyle/>
        <a:p>
          <a:endParaRPr lang="en-US"/>
        </a:p>
      </dgm:t>
    </dgm:pt>
    <dgm:pt modelId="{CCE5D58B-D838-2E41-AF45-AC7544BE3F54}" type="parTrans" cxnId="{576D15AE-386C-6148-BED3-B7971795FA13}">
      <dgm:prSet/>
      <dgm:spPr/>
      <dgm:t>
        <a:bodyPr/>
        <a:lstStyle/>
        <a:p>
          <a:endParaRPr lang="en-US"/>
        </a:p>
      </dgm:t>
    </dgm:pt>
    <dgm:pt modelId="{D6EEAB8F-9D9D-4847-9CD4-C3D1AD3145C3}" type="pres">
      <dgm:prSet presAssocID="{CBAF1116-3862-C24F-91BC-5527AD2000CD}" presName="composite" presStyleCnt="0">
        <dgm:presLayoutVars>
          <dgm:chMax val="5"/>
          <dgm:dir/>
          <dgm:resizeHandles val="exact"/>
        </dgm:presLayoutVars>
      </dgm:prSet>
      <dgm:spPr/>
    </dgm:pt>
    <dgm:pt modelId="{BE57F9CF-5877-A346-9192-36F2162EBA5E}" type="pres">
      <dgm:prSet presAssocID="{0B848C67-DB4F-AC40-9858-E350A68C7875}" presName="circle1" presStyleLbl="lnNode1" presStyleIdx="0" presStyleCnt="3"/>
      <dgm:spPr/>
    </dgm:pt>
    <dgm:pt modelId="{8ECBD3B3-55D2-1245-A3B1-9E26E216A1B5}" type="pres">
      <dgm:prSet presAssocID="{0B848C67-DB4F-AC40-9858-E350A68C7875}" presName="text1" presStyleLbl="revTx" presStyleIdx="0" presStyleCnt="3" custScaleX="95242">
        <dgm:presLayoutVars>
          <dgm:bulletEnabled val="1"/>
        </dgm:presLayoutVars>
      </dgm:prSet>
      <dgm:spPr/>
    </dgm:pt>
    <dgm:pt modelId="{66910509-3DE5-7D43-830C-56456E977E3A}" type="pres">
      <dgm:prSet presAssocID="{0B848C67-DB4F-AC40-9858-E350A68C7875}" presName="line1" presStyleLbl="callout" presStyleIdx="0" presStyleCnt="6"/>
      <dgm:spPr/>
    </dgm:pt>
    <dgm:pt modelId="{9F7A33CB-5A37-9840-BF00-188540038697}" type="pres">
      <dgm:prSet presAssocID="{0B848C67-DB4F-AC40-9858-E350A68C7875}" presName="d1" presStyleLbl="callout" presStyleIdx="1" presStyleCnt="6"/>
      <dgm:spPr/>
    </dgm:pt>
    <dgm:pt modelId="{B3AAD17D-6934-3A4C-93D9-4CC8A531336B}" type="pres">
      <dgm:prSet presAssocID="{09AE1787-074C-0647-B205-D036B9A48F17}" presName="circle2" presStyleLbl="lnNode1" presStyleIdx="1" presStyleCnt="3"/>
      <dgm:spPr/>
    </dgm:pt>
    <dgm:pt modelId="{F8DE213E-4B57-C043-A6CD-AC3601D72DB0}" type="pres">
      <dgm:prSet presAssocID="{09AE1787-074C-0647-B205-D036B9A48F17}" presName="text2" presStyleLbl="revTx" presStyleIdx="1" presStyleCnt="3">
        <dgm:presLayoutVars>
          <dgm:bulletEnabled val="1"/>
        </dgm:presLayoutVars>
      </dgm:prSet>
      <dgm:spPr/>
    </dgm:pt>
    <dgm:pt modelId="{0D1B12BA-C52F-224E-B8F4-2EC22B34872A}" type="pres">
      <dgm:prSet presAssocID="{09AE1787-074C-0647-B205-D036B9A48F17}" presName="line2" presStyleLbl="callout" presStyleIdx="2" presStyleCnt="6"/>
      <dgm:spPr>
        <a:ln>
          <a:noFill/>
        </a:ln>
      </dgm:spPr>
    </dgm:pt>
    <dgm:pt modelId="{596AABA2-2312-904D-B253-38AEA03978E3}" type="pres">
      <dgm:prSet presAssocID="{09AE1787-074C-0647-B205-D036B9A48F17}" presName="d2" presStyleLbl="callout" presStyleIdx="3" presStyleCnt="6"/>
      <dgm:spPr>
        <a:ln>
          <a:noFill/>
        </a:ln>
      </dgm:spPr>
    </dgm:pt>
    <dgm:pt modelId="{CBDBD317-A173-5540-85AB-D5596015AC73}" type="pres">
      <dgm:prSet presAssocID="{04E18EF7-E6BE-114E-B9AD-5FF2FF6F0BEA}" presName="circle3" presStyleLbl="lnNode1" presStyleIdx="2" presStyleCnt="3" custScaleX="90096" custScaleY="94568"/>
      <dgm:spPr/>
    </dgm:pt>
    <dgm:pt modelId="{EE412653-D2EE-004A-B1D5-AFEA88B11FF0}" type="pres">
      <dgm:prSet presAssocID="{04E18EF7-E6BE-114E-B9AD-5FF2FF6F0BEA}" presName="text3" presStyleLbl="revTx" presStyleIdx="2" presStyleCnt="3">
        <dgm:presLayoutVars>
          <dgm:bulletEnabled val="1"/>
        </dgm:presLayoutVars>
      </dgm:prSet>
      <dgm:spPr/>
    </dgm:pt>
    <dgm:pt modelId="{B74830B9-2D1C-CB4E-A48D-A2B676CF32B8}" type="pres">
      <dgm:prSet presAssocID="{04E18EF7-E6BE-114E-B9AD-5FF2FF6F0BEA}" presName="line3" presStyleLbl="callout" presStyleIdx="4" presStyleCnt="6"/>
      <dgm:spPr>
        <a:ln>
          <a:noFill/>
        </a:ln>
      </dgm:spPr>
    </dgm:pt>
    <dgm:pt modelId="{5A70B82C-A788-3A44-A71D-85230358AACC}" type="pres">
      <dgm:prSet presAssocID="{04E18EF7-E6BE-114E-B9AD-5FF2FF6F0BEA}" presName="d3" presStyleLbl="callout" presStyleIdx="5" presStyleCnt="6"/>
      <dgm:spPr>
        <a:ln>
          <a:noFill/>
        </a:ln>
      </dgm:spPr>
    </dgm:pt>
  </dgm:ptLst>
  <dgm:cxnLst>
    <dgm:cxn modelId="{F5B0C203-D1B7-6B49-85C7-1FA1DDAF07B7}" type="presOf" srcId="{0B848C67-DB4F-AC40-9858-E350A68C7875}" destId="{8ECBD3B3-55D2-1245-A3B1-9E26E216A1B5}" srcOrd="0" destOrd="0" presId="urn:microsoft.com/office/officeart/2005/8/layout/target1"/>
    <dgm:cxn modelId="{6D0CFF42-5EA3-4A4C-BB0C-121976847663}" type="presOf" srcId="{09AE1787-074C-0647-B205-D036B9A48F17}" destId="{F8DE213E-4B57-C043-A6CD-AC3601D72DB0}" srcOrd="0" destOrd="0" presId="urn:microsoft.com/office/officeart/2005/8/layout/target1"/>
    <dgm:cxn modelId="{C3CFD266-2056-144C-9124-9440C1DC0D19}" type="presOf" srcId="{04E18EF7-E6BE-114E-B9AD-5FF2FF6F0BEA}" destId="{EE412653-D2EE-004A-B1D5-AFEA88B11FF0}" srcOrd="0" destOrd="0" presId="urn:microsoft.com/office/officeart/2005/8/layout/target1"/>
    <dgm:cxn modelId="{EECB3672-FA41-314A-BFB1-849678E43108}" type="presOf" srcId="{CBAF1116-3862-C24F-91BC-5527AD2000CD}" destId="{D6EEAB8F-9D9D-4847-9CD4-C3D1AD3145C3}" srcOrd="0" destOrd="0" presId="urn:microsoft.com/office/officeart/2005/8/layout/target1"/>
    <dgm:cxn modelId="{576D15AE-386C-6148-BED3-B7971795FA13}" srcId="{CBAF1116-3862-C24F-91BC-5527AD2000CD}" destId="{09AE1787-074C-0647-B205-D036B9A48F17}" srcOrd="1" destOrd="0" parTransId="{CCE5D58B-D838-2E41-AF45-AC7544BE3F54}" sibTransId="{87B8C6EA-997E-FD45-8C82-47CEA336AB5B}"/>
    <dgm:cxn modelId="{09EE6DDF-FBCE-6542-849D-990AD7862F91}" srcId="{CBAF1116-3862-C24F-91BC-5527AD2000CD}" destId="{0B848C67-DB4F-AC40-9858-E350A68C7875}" srcOrd="0" destOrd="0" parTransId="{D180B7F6-9971-F04B-8A53-01C4F0AF5CB7}" sibTransId="{8533FBF7-7534-2A4C-87B3-7ECE0AE6FF0E}"/>
    <dgm:cxn modelId="{BC115BED-87D9-5845-B3B4-F6F4CF9A0F52}" srcId="{CBAF1116-3862-C24F-91BC-5527AD2000CD}" destId="{04E18EF7-E6BE-114E-B9AD-5FF2FF6F0BEA}" srcOrd="2" destOrd="0" parTransId="{EC44D76A-9F19-7B45-8F5C-0E2514C2FDEA}" sibTransId="{9A481D08-702C-854D-9610-155A0E87D0A4}"/>
    <dgm:cxn modelId="{717EEF1E-E89C-9748-9444-71F3DF354CAA}" type="presParOf" srcId="{D6EEAB8F-9D9D-4847-9CD4-C3D1AD3145C3}" destId="{BE57F9CF-5877-A346-9192-36F2162EBA5E}" srcOrd="0" destOrd="0" presId="urn:microsoft.com/office/officeart/2005/8/layout/target1"/>
    <dgm:cxn modelId="{E9E23BF9-82AA-2844-ABE3-2290BEF16210}" type="presParOf" srcId="{D6EEAB8F-9D9D-4847-9CD4-C3D1AD3145C3}" destId="{8ECBD3B3-55D2-1245-A3B1-9E26E216A1B5}" srcOrd="1" destOrd="0" presId="urn:microsoft.com/office/officeart/2005/8/layout/target1"/>
    <dgm:cxn modelId="{DC398B15-83F7-954D-B89C-18F3023F04D8}" type="presParOf" srcId="{D6EEAB8F-9D9D-4847-9CD4-C3D1AD3145C3}" destId="{66910509-3DE5-7D43-830C-56456E977E3A}" srcOrd="2" destOrd="0" presId="urn:microsoft.com/office/officeart/2005/8/layout/target1"/>
    <dgm:cxn modelId="{9E01984B-E673-854B-A24F-7E9ADBE152FF}" type="presParOf" srcId="{D6EEAB8F-9D9D-4847-9CD4-C3D1AD3145C3}" destId="{9F7A33CB-5A37-9840-BF00-188540038697}" srcOrd="3" destOrd="0" presId="urn:microsoft.com/office/officeart/2005/8/layout/target1"/>
    <dgm:cxn modelId="{4700EA4C-0FC1-7A4C-8F9E-8F732FD39533}" type="presParOf" srcId="{D6EEAB8F-9D9D-4847-9CD4-C3D1AD3145C3}" destId="{B3AAD17D-6934-3A4C-93D9-4CC8A531336B}" srcOrd="4" destOrd="0" presId="urn:microsoft.com/office/officeart/2005/8/layout/target1"/>
    <dgm:cxn modelId="{2D33DABC-DCDE-EA48-9D96-2CC73098BA13}" type="presParOf" srcId="{D6EEAB8F-9D9D-4847-9CD4-C3D1AD3145C3}" destId="{F8DE213E-4B57-C043-A6CD-AC3601D72DB0}" srcOrd="5" destOrd="0" presId="urn:microsoft.com/office/officeart/2005/8/layout/target1"/>
    <dgm:cxn modelId="{7ACAA71B-AF71-7D40-A221-F27DD218FD88}" type="presParOf" srcId="{D6EEAB8F-9D9D-4847-9CD4-C3D1AD3145C3}" destId="{0D1B12BA-C52F-224E-B8F4-2EC22B34872A}" srcOrd="6" destOrd="0" presId="urn:microsoft.com/office/officeart/2005/8/layout/target1"/>
    <dgm:cxn modelId="{329684E1-5849-B547-B333-0B09E85C320C}" type="presParOf" srcId="{D6EEAB8F-9D9D-4847-9CD4-C3D1AD3145C3}" destId="{596AABA2-2312-904D-B253-38AEA03978E3}" srcOrd="7" destOrd="0" presId="urn:microsoft.com/office/officeart/2005/8/layout/target1"/>
    <dgm:cxn modelId="{41A57CBC-8374-A34C-82AE-0905CC749EAC}" type="presParOf" srcId="{D6EEAB8F-9D9D-4847-9CD4-C3D1AD3145C3}" destId="{CBDBD317-A173-5540-85AB-D5596015AC73}" srcOrd="8" destOrd="0" presId="urn:microsoft.com/office/officeart/2005/8/layout/target1"/>
    <dgm:cxn modelId="{9DA6E4BB-EC08-294E-9BE5-8D94F1388209}" type="presParOf" srcId="{D6EEAB8F-9D9D-4847-9CD4-C3D1AD3145C3}" destId="{EE412653-D2EE-004A-B1D5-AFEA88B11FF0}" srcOrd="9" destOrd="0" presId="urn:microsoft.com/office/officeart/2005/8/layout/target1"/>
    <dgm:cxn modelId="{2F7B0D95-2337-9D43-BDA0-552007C64F8C}" type="presParOf" srcId="{D6EEAB8F-9D9D-4847-9CD4-C3D1AD3145C3}" destId="{B74830B9-2D1C-CB4E-A48D-A2B676CF32B8}" srcOrd="10" destOrd="0" presId="urn:microsoft.com/office/officeart/2005/8/layout/target1"/>
    <dgm:cxn modelId="{71C20724-F986-9545-9E8C-B95847A3B035}" type="presParOf" srcId="{D6EEAB8F-9D9D-4847-9CD4-C3D1AD3145C3}" destId="{5A70B82C-A788-3A44-A71D-85230358AACC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BAF1116-3862-C24F-91BC-5527AD2000CD}" type="doc">
      <dgm:prSet loTypeId="urn:microsoft.com/office/officeart/2005/8/layout/target1" loCatId="" qsTypeId="urn:microsoft.com/office/officeart/2005/8/quickstyle/simple4" qsCatId="simple" csTypeId="urn:microsoft.com/office/officeart/2005/8/colors/colorful1" csCatId="colorful" phldr="1"/>
      <dgm:spPr/>
    </dgm:pt>
    <dgm:pt modelId="{0B848C67-DB4F-AC40-9858-E350A68C7875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Local</a:t>
          </a:r>
          <a:r>
            <a:rPr lang="en-US" dirty="0">
              <a:solidFill>
                <a:schemeClr val="bg1"/>
              </a:solidFill>
            </a:rPr>
            <a:t> – who’s in your backyard? </a:t>
          </a:r>
        </a:p>
      </dgm:t>
    </dgm:pt>
    <dgm:pt modelId="{D180B7F6-9971-F04B-8A53-01C4F0AF5CB7}" type="parTrans" cxnId="{09EE6DDF-FBCE-6542-849D-990AD7862F91}">
      <dgm:prSet/>
      <dgm:spPr/>
      <dgm:t>
        <a:bodyPr/>
        <a:lstStyle/>
        <a:p>
          <a:endParaRPr lang="en-US"/>
        </a:p>
      </dgm:t>
    </dgm:pt>
    <dgm:pt modelId="{8533FBF7-7534-2A4C-87B3-7ECE0AE6FF0E}" type="sibTrans" cxnId="{09EE6DDF-FBCE-6542-849D-990AD7862F91}">
      <dgm:prSet/>
      <dgm:spPr/>
      <dgm:t>
        <a:bodyPr/>
        <a:lstStyle/>
        <a:p>
          <a:endParaRPr lang="en-US"/>
        </a:p>
      </dgm:t>
    </dgm:pt>
    <dgm:pt modelId="{09AE1787-074C-0647-B205-D036B9A48F17}">
      <dgm:prSet phldrT="[Text]"/>
      <dgm:spPr/>
      <dgm:t>
        <a:bodyPr/>
        <a:lstStyle/>
        <a:p>
          <a:r>
            <a:rPr lang="en-US" b="1" dirty="0"/>
            <a:t>Regional</a:t>
          </a:r>
          <a:r>
            <a:rPr lang="en-US" dirty="0"/>
            <a:t> – what’s the access level?</a:t>
          </a:r>
        </a:p>
      </dgm:t>
    </dgm:pt>
    <dgm:pt modelId="{CCE5D58B-D838-2E41-AF45-AC7544BE3F54}" type="parTrans" cxnId="{576D15AE-386C-6148-BED3-B7971795FA13}">
      <dgm:prSet/>
      <dgm:spPr/>
      <dgm:t>
        <a:bodyPr/>
        <a:lstStyle/>
        <a:p>
          <a:endParaRPr lang="en-US"/>
        </a:p>
      </dgm:t>
    </dgm:pt>
    <dgm:pt modelId="{87B8C6EA-997E-FD45-8C82-47CEA336AB5B}" type="sibTrans" cxnId="{576D15AE-386C-6148-BED3-B7971795FA13}">
      <dgm:prSet/>
      <dgm:spPr/>
      <dgm:t>
        <a:bodyPr/>
        <a:lstStyle/>
        <a:p>
          <a:endParaRPr lang="en-US"/>
        </a:p>
      </dgm:t>
    </dgm:pt>
    <dgm:pt modelId="{04E18EF7-E6BE-114E-B9AD-5FF2FF6F0BEA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Larger areas</a:t>
          </a:r>
          <a:r>
            <a:rPr lang="en-US" dirty="0">
              <a:solidFill>
                <a:schemeClr val="bg1"/>
              </a:solidFill>
            </a:rPr>
            <a:t>: Greater Toronto Area, Ontario</a:t>
          </a:r>
        </a:p>
      </dgm:t>
    </dgm:pt>
    <dgm:pt modelId="{EC44D76A-9F19-7B45-8F5C-0E2514C2FDEA}" type="parTrans" cxnId="{BC115BED-87D9-5845-B3B4-F6F4CF9A0F52}">
      <dgm:prSet/>
      <dgm:spPr/>
      <dgm:t>
        <a:bodyPr/>
        <a:lstStyle/>
        <a:p>
          <a:endParaRPr lang="en-US"/>
        </a:p>
      </dgm:t>
    </dgm:pt>
    <dgm:pt modelId="{9A481D08-702C-854D-9610-155A0E87D0A4}" type="sibTrans" cxnId="{BC115BED-87D9-5845-B3B4-F6F4CF9A0F52}">
      <dgm:prSet/>
      <dgm:spPr/>
      <dgm:t>
        <a:bodyPr/>
        <a:lstStyle/>
        <a:p>
          <a:endParaRPr lang="en-US"/>
        </a:p>
      </dgm:t>
    </dgm:pt>
    <dgm:pt modelId="{D6EEAB8F-9D9D-4847-9CD4-C3D1AD3145C3}" type="pres">
      <dgm:prSet presAssocID="{CBAF1116-3862-C24F-91BC-5527AD2000CD}" presName="composite" presStyleCnt="0">
        <dgm:presLayoutVars>
          <dgm:chMax val="5"/>
          <dgm:dir/>
          <dgm:resizeHandles val="exact"/>
        </dgm:presLayoutVars>
      </dgm:prSet>
      <dgm:spPr/>
    </dgm:pt>
    <dgm:pt modelId="{BE57F9CF-5877-A346-9192-36F2162EBA5E}" type="pres">
      <dgm:prSet presAssocID="{0B848C67-DB4F-AC40-9858-E350A68C7875}" presName="circle1" presStyleLbl="lnNode1" presStyleIdx="0" presStyleCnt="3"/>
      <dgm:spPr/>
    </dgm:pt>
    <dgm:pt modelId="{8ECBD3B3-55D2-1245-A3B1-9E26E216A1B5}" type="pres">
      <dgm:prSet presAssocID="{0B848C67-DB4F-AC40-9858-E350A68C7875}" presName="text1" presStyleLbl="revTx" presStyleIdx="0" presStyleCnt="3" custScaleX="95242">
        <dgm:presLayoutVars>
          <dgm:bulletEnabled val="1"/>
        </dgm:presLayoutVars>
      </dgm:prSet>
      <dgm:spPr/>
    </dgm:pt>
    <dgm:pt modelId="{66910509-3DE5-7D43-830C-56456E977E3A}" type="pres">
      <dgm:prSet presAssocID="{0B848C67-DB4F-AC40-9858-E350A68C7875}" presName="line1" presStyleLbl="callout" presStyleIdx="0" presStyleCnt="6"/>
      <dgm:spPr>
        <a:ln>
          <a:noFill/>
        </a:ln>
      </dgm:spPr>
    </dgm:pt>
    <dgm:pt modelId="{9F7A33CB-5A37-9840-BF00-188540038697}" type="pres">
      <dgm:prSet presAssocID="{0B848C67-DB4F-AC40-9858-E350A68C7875}" presName="d1" presStyleLbl="callout" presStyleIdx="1" presStyleCnt="6"/>
      <dgm:spPr>
        <a:ln>
          <a:noFill/>
        </a:ln>
      </dgm:spPr>
    </dgm:pt>
    <dgm:pt modelId="{B3AAD17D-6934-3A4C-93D9-4CC8A531336B}" type="pres">
      <dgm:prSet presAssocID="{09AE1787-074C-0647-B205-D036B9A48F17}" presName="circle2" presStyleLbl="lnNode1" presStyleIdx="1" presStyleCnt="3"/>
      <dgm:spPr/>
    </dgm:pt>
    <dgm:pt modelId="{F8DE213E-4B57-C043-A6CD-AC3601D72DB0}" type="pres">
      <dgm:prSet presAssocID="{09AE1787-074C-0647-B205-D036B9A48F17}" presName="text2" presStyleLbl="revTx" presStyleIdx="1" presStyleCnt="3">
        <dgm:presLayoutVars>
          <dgm:bulletEnabled val="1"/>
        </dgm:presLayoutVars>
      </dgm:prSet>
      <dgm:spPr/>
    </dgm:pt>
    <dgm:pt modelId="{0D1B12BA-C52F-224E-B8F4-2EC22B34872A}" type="pres">
      <dgm:prSet presAssocID="{09AE1787-074C-0647-B205-D036B9A48F17}" presName="line2" presStyleLbl="callout" presStyleIdx="2" presStyleCnt="6"/>
      <dgm:spPr/>
    </dgm:pt>
    <dgm:pt modelId="{596AABA2-2312-904D-B253-38AEA03978E3}" type="pres">
      <dgm:prSet presAssocID="{09AE1787-074C-0647-B205-D036B9A48F17}" presName="d2" presStyleLbl="callout" presStyleIdx="3" presStyleCnt="6"/>
      <dgm:spPr/>
    </dgm:pt>
    <dgm:pt modelId="{CBDBD317-A173-5540-85AB-D5596015AC73}" type="pres">
      <dgm:prSet presAssocID="{04E18EF7-E6BE-114E-B9AD-5FF2FF6F0BEA}" presName="circle3" presStyleLbl="lnNode1" presStyleIdx="2" presStyleCnt="3"/>
      <dgm:spPr/>
    </dgm:pt>
    <dgm:pt modelId="{EE412653-D2EE-004A-B1D5-AFEA88B11FF0}" type="pres">
      <dgm:prSet presAssocID="{04E18EF7-E6BE-114E-B9AD-5FF2FF6F0BEA}" presName="text3" presStyleLbl="revTx" presStyleIdx="2" presStyleCnt="3">
        <dgm:presLayoutVars>
          <dgm:bulletEnabled val="1"/>
        </dgm:presLayoutVars>
      </dgm:prSet>
      <dgm:spPr/>
    </dgm:pt>
    <dgm:pt modelId="{B74830B9-2D1C-CB4E-A48D-A2B676CF32B8}" type="pres">
      <dgm:prSet presAssocID="{04E18EF7-E6BE-114E-B9AD-5FF2FF6F0BEA}" presName="line3" presStyleLbl="callout" presStyleIdx="4" presStyleCnt="6"/>
      <dgm:spPr>
        <a:ln>
          <a:noFill/>
        </a:ln>
      </dgm:spPr>
    </dgm:pt>
    <dgm:pt modelId="{5A70B82C-A788-3A44-A71D-85230358AACC}" type="pres">
      <dgm:prSet presAssocID="{04E18EF7-E6BE-114E-B9AD-5FF2FF6F0BEA}" presName="d3" presStyleLbl="callout" presStyleIdx="5" presStyleCnt="6"/>
      <dgm:spPr>
        <a:ln>
          <a:noFill/>
        </a:ln>
      </dgm:spPr>
    </dgm:pt>
  </dgm:ptLst>
  <dgm:cxnLst>
    <dgm:cxn modelId="{875B9300-3C44-2248-93C0-1A625C006707}" type="presOf" srcId="{0B848C67-DB4F-AC40-9858-E350A68C7875}" destId="{8ECBD3B3-55D2-1245-A3B1-9E26E216A1B5}" srcOrd="0" destOrd="0" presId="urn:microsoft.com/office/officeart/2005/8/layout/target1"/>
    <dgm:cxn modelId="{E0A6D465-9D36-D648-B11E-03885A38D68B}" type="presOf" srcId="{09AE1787-074C-0647-B205-D036B9A48F17}" destId="{F8DE213E-4B57-C043-A6CD-AC3601D72DB0}" srcOrd="0" destOrd="0" presId="urn:microsoft.com/office/officeart/2005/8/layout/target1"/>
    <dgm:cxn modelId="{576D15AE-386C-6148-BED3-B7971795FA13}" srcId="{CBAF1116-3862-C24F-91BC-5527AD2000CD}" destId="{09AE1787-074C-0647-B205-D036B9A48F17}" srcOrd="1" destOrd="0" parTransId="{CCE5D58B-D838-2E41-AF45-AC7544BE3F54}" sibTransId="{87B8C6EA-997E-FD45-8C82-47CEA336AB5B}"/>
    <dgm:cxn modelId="{1E5DB9BB-3FD1-E241-9A7D-EFEF95EFD8BE}" type="presOf" srcId="{CBAF1116-3862-C24F-91BC-5527AD2000CD}" destId="{D6EEAB8F-9D9D-4847-9CD4-C3D1AD3145C3}" srcOrd="0" destOrd="0" presId="urn:microsoft.com/office/officeart/2005/8/layout/target1"/>
    <dgm:cxn modelId="{89C73BD7-B6A0-3449-9D6E-A7ED6B3A58FE}" type="presOf" srcId="{04E18EF7-E6BE-114E-B9AD-5FF2FF6F0BEA}" destId="{EE412653-D2EE-004A-B1D5-AFEA88B11FF0}" srcOrd="0" destOrd="0" presId="urn:microsoft.com/office/officeart/2005/8/layout/target1"/>
    <dgm:cxn modelId="{09EE6DDF-FBCE-6542-849D-990AD7862F91}" srcId="{CBAF1116-3862-C24F-91BC-5527AD2000CD}" destId="{0B848C67-DB4F-AC40-9858-E350A68C7875}" srcOrd="0" destOrd="0" parTransId="{D180B7F6-9971-F04B-8A53-01C4F0AF5CB7}" sibTransId="{8533FBF7-7534-2A4C-87B3-7ECE0AE6FF0E}"/>
    <dgm:cxn modelId="{BC115BED-87D9-5845-B3B4-F6F4CF9A0F52}" srcId="{CBAF1116-3862-C24F-91BC-5527AD2000CD}" destId="{04E18EF7-E6BE-114E-B9AD-5FF2FF6F0BEA}" srcOrd="2" destOrd="0" parTransId="{EC44D76A-9F19-7B45-8F5C-0E2514C2FDEA}" sibTransId="{9A481D08-702C-854D-9610-155A0E87D0A4}"/>
    <dgm:cxn modelId="{AD5AC0F6-66EF-D946-8B65-A000D45E9B5A}" type="presParOf" srcId="{D6EEAB8F-9D9D-4847-9CD4-C3D1AD3145C3}" destId="{BE57F9CF-5877-A346-9192-36F2162EBA5E}" srcOrd="0" destOrd="0" presId="urn:microsoft.com/office/officeart/2005/8/layout/target1"/>
    <dgm:cxn modelId="{077D4035-14DA-B643-A9F5-81847AA9FCE8}" type="presParOf" srcId="{D6EEAB8F-9D9D-4847-9CD4-C3D1AD3145C3}" destId="{8ECBD3B3-55D2-1245-A3B1-9E26E216A1B5}" srcOrd="1" destOrd="0" presId="urn:microsoft.com/office/officeart/2005/8/layout/target1"/>
    <dgm:cxn modelId="{CC201042-8565-5044-9D6B-CE8AAB621CB9}" type="presParOf" srcId="{D6EEAB8F-9D9D-4847-9CD4-C3D1AD3145C3}" destId="{66910509-3DE5-7D43-830C-56456E977E3A}" srcOrd="2" destOrd="0" presId="urn:microsoft.com/office/officeart/2005/8/layout/target1"/>
    <dgm:cxn modelId="{6B2B973B-ADA3-8A4E-A5C1-ACD76F92BB2D}" type="presParOf" srcId="{D6EEAB8F-9D9D-4847-9CD4-C3D1AD3145C3}" destId="{9F7A33CB-5A37-9840-BF00-188540038697}" srcOrd="3" destOrd="0" presId="urn:microsoft.com/office/officeart/2005/8/layout/target1"/>
    <dgm:cxn modelId="{6CB0C612-6434-1640-A28D-36CAE5574EF5}" type="presParOf" srcId="{D6EEAB8F-9D9D-4847-9CD4-C3D1AD3145C3}" destId="{B3AAD17D-6934-3A4C-93D9-4CC8A531336B}" srcOrd="4" destOrd="0" presId="urn:microsoft.com/office/officeart/2005/8/layout/target1"/>
    <dgm:cxn modelId="{85278490-A5B7-A348-A1AD-B4EB4C8CCC7F}" type="presParOf" srcId="{D6EEAB8F-9D9D-4847-9CD4-C3D1AD3145C3}" destId="{F8DE213E-4B57-C043-A6CD-AC3601D72DB0}" srcOrd="5" destOrd="0" presId="urn:microsoft.com/office/officeart/2005/8/layout/target1"/>
    <dgm:cxn modelId="{276CD301-E05F-E047-A5CA-CF8AC70EB8DE}" type="presParOf" srcId="{D6EEAB8F-9D9D-4847-9CD4-C3D1AD3145C3}" destId="{0D1B12BA-C52F-224E-B8F4-2EC22B34872A}" srcOrd="6" destOrd="0" presId="urn:microsoft.com/office/officeart/2005/8/layout/target1"/>
    <dgm:cxn modelId="{49B1ECF5-6F71-B946-9C57-42F45FE281E9}" type="presParOf" srcId="{D6EEAB8F-9D9D-4847-9CD4-C3D1AD3145C3}" destId="{596AABA2-2312-904D-B253-38AEA03978E3}" srcOrd="7" destOrd="0" presId="urn:microsoft.com/office/officeart/2005/8/layout/target1"/>
    <dgm:cxn modelId="{D80AAA69-BDBA-F849-98B5-BD73B15B1BF7}" type="presParOf" srcId="{D6EEAB8F-9D9D-4847-9CD4-C3D1AD3145C3}" destId="{CBDBD317-A173-5540-85AB-D5596015AC73}" srcOrd="8" destOrd="0" presId="urn:microsoft.com/office/officeart/2005/8/layout/target1"/>
    <dgm:cxn modelId="{9270093E-8FC1-9947-AA2F-8BD26D7A0CE4}" type="presParOf" srcId="{D6EEAB8F-9D9D-4847-9CD4-C3D1AD3145C3}" destId="{EE412653-D2EE-004A-B1D5-AFEA88B11FF0}" srcOrd="9" destOrd="0" presId="urn:microsoft.com/office/officeart/2005/8/layout/target1"/>
    <dgm:cxn modelId="{17BA4730-1CBD-AA49-ADE4-214ADDC5FA8C}" type="presParOf" srcId="{D6EEAB8F-9D9D-4847-9CD4-C3D1AD3145C3}" destId="{B74830B9-2D1C-CB4E-A48D-A2B676CF32B8}" srcOrd="10" destOrd="0" presId="urn:microsoft.com/office/officeart/2005/8/layout/target1"/>
    <dgm:cxn modelId="{E0B34D60-C40B-D94A-B245-CF2CDBB4A951}" type="presParOf" srcId="{D6EEAB8F-9D9D-4847-9CD4-C3D1AD3145C3}" destId="{5A70B82C-A788-3A44-A71D-85230358AACC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BAF1116-3862-C24F-91BC-5527AD2000CD}" type="doc">
      <dgm:prSet loTypeId="urn:microsoft.com/office/officeart/2005/8/layout/target1" loCatId="" qsTypeId="urn:microsoft.com/office/officeart/2005/8/quickstyle/simple4" qsCatId="simple" csTypeId="urn:microsoft.com/office/officeart/2005/8/colors/colorful1" csCatId="colorful" phldr="1"/>
      <dgm:spPr/>
    </dgm:pt>
    <dgm:pt modelId="{0B848C67-DB4F-AC40-9858-E350A68C7875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Local</a:t>
          </a:r>
          <a:r>
            <a:rPr lang="en-US" dirty="0">
              <a:solidFill>
                <a:schemeClr val="bg1"/>
              </a:solidFill>
            </a:rPr>
            <a:t> – who’s in your backyard? </a:t>
          </a:r>
        </a:p>
      </dgm:t>
    </dgm:pt>
    <dgm:pt modelId="{D180B7F6-9971-F04B-8A53-01C4F0AF5CB7}" type="parTrans" cxnId="{09EE6DDF-FBCE-6542-849D-990AD7862F91}">
      <dgm:prSet/>
      <dgm:spPr/>
      <dgm:t>
        <a:bodyPr/>
        <a:lstStyle/>
        <a:p>
          <a:endParaRPr lang="en-US"/>
        </a:p>
      </dgm:t>
    </dgm:pt>
    <dgm:pt modelId="{8533FBF7-7534-2A4C-87B3-7ECE0AE6FF0E}" type="sibTrans" cxnId="{09EE6DDF-FBCE-6542-849D-990AD7862F91}">
      <dgm:prSet/>
      <dgm:spPr/>
      <dgm:t>
        <a:bodyPr/>
        <a:lstStyle/>
        <a:p>
          <a:endParaRPr lang="en-US"/>
        </a:p>
      </dgm:t>
    </dgm:pt>
    <dgm:pt modelId="{09AE1787-074C-0647-B205-D036B9A48F17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Regional</a:t>
          </a:r>
          <a:r>
            <a:rPr lang="en-US" dirty="0">
              <a:solidFill>
                <a:schemeClr val="bg1"/>
              </a:solidFill>
            </a:rPr>
            <a:t> – what’s the access level?</a:t>
          </a:r>
        </a:p>
      </dgm:t>
    </dgm:pt>
    <dgm:pt modelId="{CCE5D58B-D838-2E41-AF45-AC7544BE3F54}" type="parTrans" cxnId="{576D15AE-386C-6148-BED3-B7971795FA13}">
      <dgm:prSet/>
      <dgm:spPr/>
      <dgm:t>
        <a:bodyPr/>
        <a:lstStyle/>
        <a:p>
          <a:endParaRPr lang="en-US"/>
        </a:p>
      </dgm:t>
    </dgm:pt>
    <dgm:pt modelId="{87B8C6EA-997E-FD45-8C82-47CEA336AB5B}" type="sibTrans" cxnId="{576D15AE-386C-6148-BED3-B7971795FA13}">
      <dgm:prSet/>
      <dgm:spPr/>
      <dgm:t>
        <a:bodyPr/>
        <a:lstStyle/>
        <a:p>
          <a:endParaRPr lang="en-US"/>
        </a:p>
      </dgm:t>
    </dgm:pt>
    <dgm:pt modelId="{04E18EF7-E6BE-114E-B9AD-5FF2FF6F0BEA}">
      <dgm:prSet phldrT="[Text]"/>
      <dgm:spPr/>
      <dgm:t>
        <a:bodyPr/>
        <a:lstStyle/>
        <a:p>
          <a:r>
            <a:rPr lang="en-US" b="1" dirty="0"/>
            <a:t>Larger areas</a:t>
          </a:r>
          <a:r>
            <a:rPr lang="en-US" dirty="0"/>
            <a:t>: Southern Ontario</a:t>
          </a:r>
        </a:p>
      </dgm:t>
    </dgm:pt>
    <dgm:pt modelId="{EC44D76A-9F19-7B45-8F5C-0E2514C2FDEA}" type="parTrans" cxnId="{BC115BED-87D9-5845-B3B4-F6F4CF9A0F52}">
      <dgm:prSet/>
      <dgm:spPr/>
      <dgm:t>
        <a:bodyPr/>
        <a:lstStyle/>
        <a:p>
          <a:endParaRPr lang="en-US"/>
        </a:p>
      </dgm:t>
    </dgm:pt>
    <dgm:pt modelId="{9A481D08-702C-854D-9610-155A0E87D0A4}" type="sibTrans" cxnId="{BC115BED-87D9-5845-B3B4-F6F4CF9A0F52}">
      <dgm:prSet/>
      <dgm:spPr/>
      <dgm:t>
        <a:bodyPr/>
        <a:lstStyle/>
        <a:p>
          <a:endParaRPr lang="en-US"/>
        </a:p>
      </dgm:t>
    </dgm:pt>
    <dgm:pt modelId="{D6EEAB8F-9D9D-4847-9CD4-C3D1AD3145C3}" type="pres">
      <dgm:prSet presAssocID="{CBAF1116-3862-C24F-91BC-5527AD2000CD}" presName="composite" presStyleCnt="0">
        <dgm:presLayoutVars>
          <dgm:chMax val="5"/>
          <dgm:dir/>
          <dgm:resizeHandles val="exact"/>
        </dgm:presLayoutVars>
      </dgm:prSet>
      <dgm:spPr/>
    </dgm:pt>
    <dgm:pt modelId="{BE57F9CF-5877-A346-9192-36F2162EBA5E}" type="pres">
      <dgm:prSet presAssocID="{0B848C67-DB4F-AC40-9858-E350A68C7875}" presName="circle1" presStyleLbl="lnNode1" presStyleIdx="0" presStyleCnt="3"/>
      <dgm:spPr/>
    </dgm:pt>
    <dgm:pt modelId="{8ECBD3B3-55D2-1245-A3B1-9E26E216A1B5}" type="pres">
      <dgm:prSet presAssocID="{0B848C67-DB4F-AC40-9858-E350A68C7875}" presName="text1" presStyleLbl="revTx" presStyleIdx="0" presStyleCnt="3" custScaleX="95242">
        <dgm:presLayoutVars>
          <dgm:bulletEnabled val="1"/>
        </dgm:presLayoutVars>
      </dgm:prSet>
      <dgm:spPr/>
    </dgm:pt>
    <dgm:pt modelId="{66910509-3DE5-7D43-830C-56456E977E3A}" type="pres">
      <dgm:prSet presAssocID="{0B848C67-DB4F-AC40-9858-E350A68C7875}" presName="line1" presStyleLbl="callout" presStyleIdx="0" presStyleCnt="6"/>
      <dgm:spPr>
        <a:ln>
          <a:noFill/>
        </a:ln>
      </dgm:spPr>
    </dgm:pt>
    <dgm:pt modelId="{9F7A33CB-5A37-9840-BF00-188540038697}" type="pres">
      <dgm:prSet presAssocID="{0B848C67-DB4F-AC40-9858-E350A68C7875}" presName="d1" presStyleLbl="callout" presStyleIdx="1" presStyleCnt="6"/>
      <dgm:spPr>
        <a:ln>
          <a:noFill/>
        </a:ln>
      </dgm:spPr>
    </dgm:pt>
    <dgm:pt modelId="{B3AAD17D-6934-3A4C-93D9-4CC8A531336B}" type="pres">
      <dgm:prSet presAssocID="{09AE1787-074C-0647-B205-D036B9A48F17}" presName="circle2" presStyleLbl="lnNode1" presStyleIdx="1" presStyleCnt="3"/>
      <dgm:spPr/>
    </dgm:pt>
    <dgm:pt modelId="{F8DE213E-4B57-C043-A6CD-AC3601D72DB0}" type="pres">
      <dgm:prSet presAssocID="{09AE1787-074C-0647-B205-D036B9A48F17}" presName="text2" presStyleLbl="revTx" presStyleIdx="1" presStyleCnt="3">
        <dgm:presLayoutVars>
          <dgm:bulletEnabled val="1"/>
        </dgm:presLayoutVars>
      </dgm:prSet>
      <dgm:spPr/>
    </dgm:pt>
    <dgm:pt modelId="{0D1B12BA-C52F-224E-B8F4-2EC22B34872A}" type="pres">
      <dgm:prSet presAssocID="{09AE1787-074C-0647-B205-D036B9A48F17}" presName="line2" presStyleLbl="callout" presStyleIdx="2" presStyleCnt="6"/>
      <dgm:spPr>
        <a:ln>
          <a:noFill/>
        </a:ln>
      </dgm:spPr>
    </dgm:pt>
    <dgm:pt modelId="{596AABA2-2312-904D-B253-38AEA03978E3}" type="pres">
      <dgm:prSet presAssocID="{09AE1787-074C-0647-B205-D036B9A48F17}" presName="d2" presStyleLbl="callout" presStyleIdx="3" presStyleCnt="6"/>
      <dgm:spPr>
        <a:ln>
          <a:noFill/>
        </a:ln>
      </dgm:spPr>
    </dgm:pt>
    <dgm:pt modelId="{CBDBD317-A173-5540-85AB-D5596015AC73}" type="pres">
      <dgm:prSet presAssocID="{04E18EF7-E6BE-114E-B9AD-5FF2FF6F0BEA}" presName="circle3" presStyleLbl="lnNode1" presStyleIdx="2" presStyleCnt="3"/>
      <dgm:spPr/>
    </dgm:pt>
    <dgm:pt modelId="{EE412653-D2EE-004A-B1D5-AFEA88B11FF0}" type="pres">
      <dgm:prSet presAssocID="{04E18EF7-E6BE-114E-B9AD-5FF2FF6F0BEA}" presName="text3" presStyleLbl="revTx" presStyleIdx="2" presStyleCnt="3">
        <dgm:presLayoutVars>
          <dgm:bulletEnabled val="1"/>
        </dgm:presLayoutVars>
      </dgm:prSet>
      <dgm:spPr/>
    </dgm:pt>
    <dgm:pt modelId="{B74830B9-2D1C-CB4E-A48D-A2B676CF32B8}" type="pres">
      <dgm:prSet presAssocID="{04E18EF7-E6BE-114E-B9AD-5FF2FF6F0BEA}" presName="line3" presStyleLbl="callout" presStyleIdx="4" presStyleCnt="6"/>
      <dgm:spPr/>
    </dgm:pt>
    <dgm:pt modelId="{5A70B82C-A788-3A44-A71D-85230358AACC}" type="pres">
      <dgm:prSet presAssocID="{04E18EF7-E6BE-114E-B9AD-5FF2FF6F0BEA}" presName="d3" presStyleLbl="callout" presStyleIdx="5" presStyleCnt="6"/>
      <dgm:spPr/>
    </dgm:pt>
  </dgm:ptLst>
  <dgm:cxnLst>
    <dgm:cxn modelId="{183D8703-A73A-714F-8C78-56D8001DB564}" type="presOf" srcId="{CBAF1116-3862-C24F-91BC-5527AD2000CD}" destId="{D6EEAB8F-9D9D-4847-9CD4-C3D1AD3145C3}" srcOrd="0" destOrd="0" presId="urn:microsoft.com/office/officeart/2005/8/layout/target1"/>
    <dgm:cxn modelId="{576D15AE-386C-6148-BED3-B7971795FA13}" srcId="{CBAF1116-3862-C24F-91BC-5527AD2000CD}" destId="{09AE1787-074C-0647-B205-D036B9A48F17}" srcOrd="1" destOrd="0" parTransId="{CCE5D58B-D838-2E41-AF45-AC7544BE3F54}" sibTransId="{87B8C6EA-997E-FD45-8C82-47CEA336AB5B}"/>
    <dgm:cxn modelId="{7B7B88C2-81E4-D845-8EE2-BA4102F535D7}" type="presOf" srcId="{0B848C67-DB4F-AC40-9858-E350A68C7875}" destId="{8ECBD3B3-55D2-1245-A3B1-9E26E216A1B5}" srcOrd="0" destOrd="0" presId="urn:microsoft.com/office/officeart/2005/8/layout/target1"/>
    <dgm:cxn modelId="{FC773EDC-E249-A947-BC2A-4369E307D454}" type="presOf" srcId="{04E18EF7-E6BE-114E-B9AD-5FF2FF6F0BEA}" destId="{EE412653-D2EE-004A-B1D5-AFEA88B11FF0}" srcOrd="0" destOrd="0" presId="urn:microsoft.com/office/officeart/2005/8/layout/target1"/>
    <dgm:cxn modelId="{09EE6DDF-FBCE-6542-849D-990AD7862F91}" srcId="{CBAF1116-3862-C24F-91BC-5527AD2000CD}" destId="{0B848C67-DB4F-AC40-9858-E350A68C7875}" srcOrd="0" destOrd="0" parTransId="{D180B7F6-9971-F04B-8A53-01C4F0AF5CB7}" sibTransId="{8533FBF7-7534-2A4C-87B3-7ECE0AE6FF0E}"/>
    <dgm:cxn modelId="{BC115BED-87D9-5845-B3B4-F6F4CF9A0F52}" srcId="{CBAF1116-3862-C24F-91BC-5527AD2000CD}" destId="{04E18EF7-E6BE-114E-B9AD-5FF2FF6F0BEA}" srcOrd="2" destOrd="0" parTransId="{EC44D76A-9F19-7B45-8F5C-0E2514C2FDEA}" sibTransId="{9A481D08-702C-854D-9610-155A0E87D0A4}"/>
    <dgm:cxn modelId="{A5B1CAFA-3F35-3740-912D-8E94F32EE925}" type="presOf" srcId="{09AE1787-074C-0647-B205-D036B9A48F17}" destId="{F8DE213E-4B57-C043-A6CD-AC3601D72DB0}" srcOrd="0" destOrd="0" presId="urn:microsoft.com/office/officeart/2005/8/layout/target1"/>
    <dgm:cxn modelId="{CC8E295B-B768-D84D-82C8-8C4BE170F736}" type="presParOf" srcId="{D6EEAB8F-9D9D-4847-9CD4-C3D1AD3145C3}" destId="{BE57F9CF-5877-A346-9192-36F2162EBA5E}" srcOrd="0" destOrd="0" presId="urn:microsoft.com/office/officeart/2005/8/layout/target1"/>
    <dgm:cxn modelId="{8FB9BCBD-DCC3-5247-B9AE-8D51CB3C25D9}" type="presParOf" srcId="{D6EEAB8F-9D9D-4847-9CD4-C3D1AD3145C3}" destId="{8ECBD3B3-55D2-1245-A3B1-9E26E216A1B5}" srcOrd="1" destOrd="0" presId="urn:microsoft.com/office/officeart/2005/8/layout/target1"/>
    <dgm:cxn modelId="{854DCE90-2DA5-EC4D-851E-4B228DD4337B}" type="presParOf" srcId="{D6EEAB8F-9D9D-4847-9CD4-C3D1AD3145C3}" destId="{66910509-3DE5-7D43-830C-56456E977E3A}" srcOrd="2" destOrd="0" presId="urn:microsoft.com/office/officeart/2005/8/layout/target1"/>
    <dgm:cxn modelId="{192A8C19-7A2B-3545-A564-A6F6DDD2D1C3}" type="presParOf" srcId="{D6EEAB8F-9D9D-4847-9CD4-C3D1AD3145C3}" destId="{9F7A33CB-5A37-9840-BF00-188540038697}" srcOrd="3" destOrd="0" presId="urn:microsoft.com/office/officeart/2005/8/layout/target1"/>
    <dgm:cxn modelId="{666087A4-600A-664A-A7EF-8449581ABFDF}" type="presParOf" srcId="{D6EEAB8F-9D9D-4847-9CD4-C3D1AD3145C3}" destId="{B3AAD17D-6934-3A4C-93D9-4CC8A531336B}" srcOrd="4" destOrd="0" presId="urn:microsoft.com/office/officeart/2005/8/layout/target1"/>
    <dgm:cxn modelId="{F5A7A541-E80B-8040-9E7C-8DFDB07D5B96}" type="presParOf" srcId="{D6EEAB8F-9D9D-4847-9CD4-C3D1AD3145C3}" destId="{F8DE213E-4B57-C043-A6CD-AC3601D72DB0}" srcOrd="5" destOrd="0" presId="urn:microsoft.com/office/officeart/2005/8/layout/target1"/>
    <dgm:cxn modelId="{BCAA8CB4-E893-DA43-AC12-1573D8751071}" type="presParOf" srcId="{D6EEAB8F-9D9D-4847-9CD4-C3D1AD3145C3}" destId="{0D1B12BA-C52F-224E-B8F4-2EC22B34872A}" srcOrd="6" destOrd="0" presId="urn:microsoft.com/office/officeart/2005/8/layout/target1"/>
    <dgm:cxn modelId="{A6E7F51F-BF02-0A47-8122-5D8BE37DDB2D}" type="presParOf" srcId="{D6EEAB8F-9D9D-4847-9CD4-C3D1AD3145C3}" destId="{596AABA2-2312-904D-B253-38AEA03978E3}" srcOrd="7" destOrd="0" presId="urn:microsoft.com/office/officeart/2005/8/layout/target1"/>
    <dgm:cxn modelId="{9EA732A8-0AC8-4043-B2E4-67231079CFB4}" type="presParOf" srcId="{D6EEAB8F-9D9D-4847-9CD4-C3D1AD3145C3}" destId="{CBDBD317-A173-5540-85AB-D5596015AC73}" srcOrd="8" destOrd="0" presId="urn:microsoft.com/office/officeart/2005/8/layout/target1"/>
    <dgm:cxn modelId="{E586239A-F306-8647-80FA-92130D59BBCA}" type="presParOf" srcId="{D6EEAB8F-9D9D-4847-9CD4-C3D1AD3145C3}" destId="{EE412653-D2EE-004A-B1D5-AFEA88B11FF0}" srcOrd="9" destOrd="0" presId="urn:microsoft.com/office/officeart/2005/8/layout/target1"/>
    <dgm:cxn modelId="{4C1C5D4C-F329-1C45-B140-537A6E292B81}" type="presParOf" srcId="{D6EEAB8F-9D9D-4847-9CD4-C3D1AD3145C3}" destId="{B74830B9-2D1C-CB4E-A48D-A2B676CF32B8}" srcOrd="10" destOrd="0" presId="urn:microsoft.com/office/officeart/2005/8/layout/target1"/>
    <dgm:cxn modelId="{82DD8CFF-F719-7D43-A5C2-09AB7C71F0AB}" type="presParOf" srcId="{D6EEAB8F-9D9D-4847-9CD4-C3D1AD3145C3}" destId="{5A70B82C-A788-3A44-A71D-85230358AACC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79A0066-7032-4942-8D0A-8775F26ECA41}" type="doc">
      <dgm:prSet loTypeId="urn:microsoft.com/office/officeart/2005/8/layout/arrow2" loCatId="" qsTypeId="urn:microsoft.com/office/officeart/2005/8/quickstyle/simple4" qsCatId="simple" csTypeId="urn:microsoft.com/office/officeart/2005/8/colors/accent3_4" csCatId="accent3" phldr="1"/>
      <dgm:spPr/>
    </dgm:pt>
    <dgm:pt modelId="{84D47DF3-693B-0142-ADB3-83437C3D1D08}">
      <dgm:prSet phldrT="[Text]"/>
      <dgm:spPr/>
      <dgm:t>
        <a:bodyPr/>
        <a:lstStyle/>
        <a:p>
          <a:r>
            <a:rPr lang="en-US" dirty="0"/>
            <a:t>1. Cost Benefit Analysis</a:t>
          </a:r>
        </a:p>
      </dgm:t>
    </dgm:pt>
    <dgm:pt modelId="{43E4D465-BFBD-5D4D-A08C-7806E4298D50}" type="parTrans" cxnId="{2BFD3A0D-7B21-3943-B871-3B11FE1E31B8}">
      <dgm:prSet/>
      <dgm:spPr/>
      <dgm:t>
        <a:bodyPr/>
        <a:lstStyle/>
        <a:p>
          <a:endParaRPr lang="en-US"/>
        </a:p>
      </dgm:t>
    </dgm:pt>
    <dgm:pt modelId="{64F0C1F8-0030-AD40-BBE2-679D036448CC}" type="sibTrans" cxnId="{2BFD3A0D-7B21-3943-B871-3B11FE1E31B8}">
      <dgm:prSet/>
      <dgm:spPr/>
      <dgm:t>
        <a:bodyPr/>
        <a:lstStyle/>
        <a:p>
          <a:endParaRPr lang="en-US"/>
        </a:p>
      </dgm:t>
    </dgm:pt>
    <dgm:pt modelId="{55B6D456-DC5E-AB4F-BE48-1C02D1630687}">
      <dgm:prSet phldrT="[Text]"/>
      <dgm:spPr/>
      <dgm:t>
        <a:bodyPr/>
        <a:lstStyle/>
        <a:p>
          <a:r>
            <a:rPr lang="en-US" dirty="0"/>
            <a:t>2. Planning the budget</a:t>
          </a:r>
        </a:p>
      </dgm:t>
    </dgm:pt>
    <dgm:pt modelId="{FE5AA814-EA91-E745-95BB-88C046627A46}" type="parTrans" cxnId="{B172A40C-2EA7-B946-A2ED-4ECA8A12A282}">
      <dgm:prSet/>
      <dgm:spPr/>
      <dgm:t>
        <a:bodyPr/>
        <a:lstStyle/>
        <a:p>
          <a:endParaRPr lang="en-US"/>
        </a:p>
      </dgm:t>
    </dgm:pt>
    <dgm:pt modelId="{1EA9896A-E174-E846-A198-BEBB88ABD086}" type="sibTrans" cxnId="{B172A40C-2EA7-B946-A2ED-4ECA8A12A282}">
      <dgm:prSet/>
      <dgm:spPr/>
      <dgm:t>
        <a:bodyPr/>
        <a:lstStyle/>
        <a:p>
          <a:endParaRPr lang="en-US"/>
        </a:p>
      </dgm:t>
    </dgm:pt>
    <dgm:pt modelId="{E46CBD71-E5F9-3D4C-B852-BC6FB1729DF1}">
      <dgm:prSet phldrT="[Text]"/>
      <dgm:spPr/>
      <dgm:t>
        <a:bodyPr/>
        <a:lstStyle/>
        <a:p>
          <a:r>
            <a:rPr lang="en-US" dirty="0"/>
            <a:t>3. Identifying project alternatives</a:t>
          </a:r>
        </a:p>
      </dgm:t>
    </dgm:pt>
    <dgm:pt modelId="{576780E2-C217-8F4B-B62D-5D334EB77750}" type="parTrans" cxnId="{7D04EEDC-C78B-E941-B27D-619A70139C96}">
      <dgm:prSet/>
      <dgm:spPr/>
      <dgm:t>
        <a:bodyPr/>
        <a:lstStyle/>
        <a:p>
          <a:endParaRPr lang="en-US"/>
        </a:p>
      </dgm:t>
    </dgm:pt>
    <dgm:pt modelId="{01D8B99D-887A-B644-86A7-148DF5517045}" type="sibTrans" cxnId="{7D04EEDC-C78B-E941-B27D-619A70139C96}">
      <dgm:prSet/>
      <dgm:spPr/>
      <dgm:t>
        <a:bodyPr/>
        <a:lstStyle/>
        <a:p>
          <a:endParaRPr lang="en-US"/>
        </a:p>
      </dgm:t>
    </dgm:pt>
    <dgm:pt modelId="{EF73AB02-1D55-1841-9C28-5DFEED888953}">
      <dgm:prSet/>
      <dgm:spPr/>
      <dgm:t>
        <a:bodyPr/>
        <a:lstStyle/>
        <a:p>
          <a:r>
            <a:rPr lang="en-US" dirty="0"/>
            <a:t>4. Risk Management Plan</a:t>
          </a:r>
        </a:p>
      </dgm:t>
    </dgm:pt>
    <dgm:pt modelId="{F265208F-C51A-B644-A2F9-F23F7DDE1E79}" type="parTrans" cxnId="{C56F8020-E194-A642-B45A-3DE5A8ED2B97}">
      <dgm:prSet/>
      <dgm:spPr/>
      <dgm:t>
        <a:bodyPr/>
        <a:lstStyle/>
        <a:p>
          <a:endParaRPr lang="en-US"/>
        </a:p>
      </dgm:t>
    </dgm:pt>
    <dgm:pt modelId="{38A29843-4186-A849-B9FF-83911310D1B9}" type="sibTrans" cxnId="{C56F8020-E194-A642-B45A-3DE5A8ED2B97}">
      <dgm:prSet/>
      <dgm:spPr/>
      <dgm:t>
        <a:bodyPr/>
        <a:lstStyle/>
        <a:p>
          <a:endParaRPr lang="en-US"/>
        </a:p>
      </dgm:t>
    </dgm:pt>
    <dgm:pt modelId="{4AE7E00A-4340-C543-9AF9-E866A760B2A5}">
      <dgm:prSet/>
      <dgm:spPr/>
      <dgm:t>
        <a:bodyPr/>
        <a:lstStyle/>
        <a:p>
          <a:r>
            <a:rPr lang="en-US" dirty="0"/>
            <a:t>5. Selecting the right strategy</a:t>
          </a:r>
        </a:p>
      </dgm:t>
    </dgm:pt>
    <dgm:pt modelId="{C9727260-E8C7-E544-BBDA-081E91B10226}" type="parTrans" cxnId="{133B01CE-64E8-B048-A594-4BF2B346E3FD}">
      <dgm:prSet/>
      <dgm:spPr/>
      <dgm:t>
        <a:bodyPr/>
        <a:lstStyle/>
        <a:p>
          <a:endParaRPr lang="en-US"/>
        </a:p>
      </dgm:t>
    </dgm:pt>
    <dgm:pt modelId="{FD995810-F21A-924B-9D6A-A06A7C074964}" type="sibTrans" cxnId="{133B01CE-64E8-B048-A594-4BF2B346E3FD}">
      <dgm:prSet/>
      <dgm:spPr/>
      <dgm:t>
        <a:bodyPr/>
        <a:lstStyle/>
        <a:p>
          <a:endParaRPr lang="en-US"/>
        </a:p>
      </dgm:t>
    </dgm:pt>
    <dgm:pt modelId="{4314F04A-1740-C542-947E-80EB0476D6C5}" type="pres">
      <dgm:prSet presAssocID="{879A0066-7032-4942-8D0A-8775F26ECA41}" presName="arrowDiagram" presStyleCnt="0">
        <dgm:presLayoutVars>
          <dgm:chMax val="5"/>
          <dgm:dir/>
          <dgm:resizeHandles val="exact"/>
        </dgm:presLayoutVars>
      </dgm:prSet>
      <dgm:spPr/>
    </dgm:pt>
    <dgm:pt modelId="{7E6F7E9C-A7D2-C645-87F5-F04C61CE531B}" type="pres">
      <dgm:prSet presAssocID="{879A0066-7032-4942-8D0A-8775F26ECA41}" presName="arrow" presStyleLbl="bgShp" presStyleIdx="0" presStyleCnt="1"/>
      <dgm:spPr/>
    </dgm:pt>
    <dgm:pt modelId="{EEC9815B-9AAE-0545-9750-07F370917078}" type="pres">
      <dgm:prSet presAssocID="{879A0066-7032-4942-8D0A-8775F26ECA41}" presName="arrowDiagram5" presStyleCnt="0"/>
      <dgm:spPr/>
    </dgm:pt>
    <dgm:pt modelId="{040941BB-C2EF-9049-92B3-56973BF49196}" type="pres">
      <dgm:prSet presAssocID="{84D47DF3-693B-0142-ADB3-83437C3D1D08}" presName="bullet5a" presStyleLbl="node1" presStyleIdx="0" presStyleCnt="5"/>
      <dgm:spPr/>
    </dgm:pt>
    <dgm:pt modelId="{1861F11D-4731-6149-809A-482C16CF41FD}" type="pres">
      <dgm:prSet presAssocID="{84D47DF3-693B-0142-ADB3-83437C3D1D08}" presName="textBox5a" presStyleLbl="revTx" presStyleIdx="0" presStyleCnt="5" custScaleX="183600">
        <dgm:presLayoutVars>
          <dgm:bulletEnabled val="1"/>
        </dgm:presLayoutVars>
      </dgm:prSet>
      <dgm:spPr/>
    </dgm:pt>
    <dgm:pt modelId="{B4C30AEE-E0D7-304E-A496-7E0A44293F5A}" type="pres">
      <dgm:prSet presAssocID="{55B6D456-DC5E-AB4F-BE48-1C02D1630687}" presName="bullet5b" presStyleLbl="node1" presStyleIdx="1" presStyleCnt="5"/>
      <dgm:spPr/>
    </dgm:pt>
    <dgm:pt modelId="{E9766047-597E-B74E-909F-B45E6FBE2A5A}" type="pres">
      <dgm:prSet presAssocID="{55B6D456-DC5E-AB4F-BE48-1C02D1630687}" presName="textBox5b" presStyleLbl="revTx" presStyleIdx="1" presStyleCnt="5">
        <dgm:presLayoutVars>
          <dgm:bulletEnabled val="1"/>
        </dgm:presLayoutVars>
      </dgm:prSet>
      <dgm:spPr/>
    </dgm:pt>
    <dgm:pt modelId="{4FFBCEDA-F594-544B-AE96-5041B35E1E34}" type="pres">
      <dgm:prSet presAssocID="{E46CBD71-E5F9-3D4C-B852-BC6FB1729DF1}" presName="bullet5c" presStyleLbl="node1" presStyleIdx="2" presStyleCnt="5"/>
      <dgm:spPr/>
    </dgm:pt>
    <dgm:pt modelId="{E10A131E-6B56-BA4D-AF29-20ED3EF2D373}" type="pres">
      <dgm:prSet presAssocID="{E46CBD71-E5F9-3D4C-B852-BC6FB1729DF1}" presName="textBox5c" presStyleLbl="revTx" presStyleIdx="2" presStyleCnt="5">
        <dgm:presLayoutVars>
          <dgm:bulletEnabled val="1"/>
        </dgm:presLayoutVars>
      </dgm:prSet>
      <dgm:spPr/>
    </dgm:pt>
    <dgm:pt modelId="{ECFAB8A6-CC2A-3347-9A8E-D474062AF735}" type="pres">
      <dgm:prSet presAssocID="{EF73AB02-1D55-1841-9C28-5DFEED888953}" presName="bullet5d" presStyleLbl="node1" presStyleIdx="3" presStyleCnt="5"/>
      <dgm:spPr/>
    </dgm:pt>
    <dgm:pt modelId="{D6585F33-8002-0D45-B01D-F34E4D79417C}" type="pres">
      <dgm:prSet presAssocID="{EF73AB02-1D55-1841-9C28-5DFEED888953}" presName="textBox5d" presStyleLbl="revTx" presStyleIdx="3" presStyleCnt="5">
        <dgm:presLayoutVars>
          <dgm:bulletEnabled val="1"/>
        </dgm:presLayoutVars>
      </dgm:prSet>
      <dgm:spPr/>
    </dgm:pt>
    <dgm:pt modelId="{435B266F-8150-0947-915B-92DBA61D626F}" type="pres">
      <dgm:prSet presAssocID="{4AE7E00A-4340-C543-9AF9-E866A760B2A5}" presName="bullet5e" presStyleLbl="node1" presStyleIdx="4" presStyleCnt="5"/>
      <dgm:spPr/>
    </dgm:pt>
    <dgm:pt modelId="{A3663EA3-B116-8841-A746-1548560249C6}" type="pres">
      <dgm:prSet presAssocID="{4AE7E00A-4340-C543-9AF9-E866A760B2A5}" presName="textBox5e" presStyleLbl="revTx" presStyleIdx="4" presStyleCnt="5">
        <dgm:presLayoutVars>
          <dgm:bulletEnabled val="1"/>
        </dgm:presLayoutVars>
      </dgm:prSet>
      <dgm:spPr/>
    </dgm:pt>
  </dgm:ptLst>
  <dgm:cxnLst>
    <dgm:cxn modelId="{B172A40C-2EA7-B946-A2ED-4ECA8A12A282}" srcId="{879A0066-7032-4942-8D0A-8775F26ECA41}" destId="{55B6D456-DC5E-AB4F-BE48-1C02D1630687}" srcOrd="1" destOrd="0" parTransId="{FE5AA814-EA91-E745-95BB-88C046627A46}" sibTransId="{1EA9896A-E174-E846-A198-BEBB88ABD086}"/>
    <dgm:cxn modelId="{2BFD3A0D-7B21-3943-B871-3B11FE1E31B8}" srcId="{879A0066-7032-4942-8D0A-8775F26ECA41}" destId="{84D47DF3-693B-0142-ADB3-83437C3D1D08}" srcOrd="0" destOrd="0" parTransId="{43E4D465-BFBD-5D4D-A08C-7806E4298D50}" sibTransId="{64F0C1F8-0030-AD40-BBE2-679D036448CC}"/>
    <dgm:cxn modelId="{C56F8020-E194-A642-B45A-3DE5A8ED2B97}" srcId="{879A0066-7032-4942-8D0A-8775F26ECA41}" destId="{EF73AB02-1D55-1841-9C28-5DFEED888953}" srcOrd="3" destOrd="0" parTransId="{F265208F-C51A-B644-A2F9-F23F7DDE1E79}" sibTransId="{38A29843-4186-A849-B9FF-83911310D1B9}"/>
    <dgm:cxn modelId="{DEA83193-DDF3-B748-A6DB-D28336EE879D}" type="presOf" srcId="{EF73AB02-1D55-1841-9C28-5DFEED888953}" destId="{D6585F33-8002-0D45-B01D-F34E4D79417C}" srcOrd="0" destOrd="0" presId="urn:microsoft.com/office/officeart/2005/8/layout/arrow2"/>
    <dgm:cxn modelId="{C323A9C2-74F5-754E-AFE4-1BA06035CA1E}" type="presOf" srcId="{84D47DF3-693B-0142-ADB3-83437C3D1D08}" destId="{1861F11D-4731-6149-809A-482C16CF41FD}" srcOrd="0" destOrd="0" presId="urn:microsoft.com/office/officeart/2005/8/layout/arrow2"/>
    <dgm:cxn modelId="{933391C6-8EC8-B244-9F45-7341FD74F1EC}" type="presOf" srcId="{4AE7E00A-4340-C543-9AF9-E866A760B2A5}" destId="{A3663EA3-B116-8841-A746-1548560249C6}" srcOrd="0" destOrd="0" presId="urn:microsoft.com/office/officeart/2005/8/layout/arrow2"/>
    <dgm:cxn modelId="{9E4EADC7-5127-B04C-B323-FFC93F85C229}" type="presOf" srcId="{879A0066-7032-4942-8D0A-8775F26ECA41}" destId="{4314F04A-1740-C542-947E-80EB0476D6C5}" srcOrd="0" destOrd="0" presId="urn:microsoft.com/office/officeart/2005/8/layout/arrow2"/>
    <dgm:cxn modelId="{133B01CE-64E8-B048-A594-4BF2B346E3FD}" srcId="{879A0066-7032-4942-8D0A-8775F26ECA41}" destId="{4AE7E00A-4340-C543-9AF9-E866A760B2A5}" srcOrd="4" destOrd="0" parTransId="{C9727260-E8C7-E544-BBDA-081E91B10226}" sibTransId="{FD995810-F21A-924B-9D6A-A06A7C074964}"/>
    <dgm:cxn modelId="{7D04EEDC-C78B-E941-B27D-619A70139C96}" srcId="{879A0066-7032-4942-8D0A-8775F26ECA41}" destId="{E46CBD71-E5F9-3D4C-B852-BC6FB1729DF1}" srcOrd="2" destOrd="0" parTransId="{576780E2-C217-8F4B-B62D-5D334EB77750}" sibTransId="{01D8B99D-887A-B644-86A7-148DF5517045}"/>
    <dgm:cxn modelId="{03D390EC-2F76-BA4F-9C94-D349183ECAC9}" type="presOf" srcId="{55B6D456-DC5E-AB4F-BE48-1C02D1630687}" destId="{E9766047-597E-B74E-909F-B45E6FBE2A5A}" srcOrd="0" destOrd="0" presId="urn:microsoft.com/office/officeart/2005/8/layout/arrow2"/>
    <dgm:cxn modelId="{29DD10FE-D2A7-7E46-9813-D36A5D44B026}" type="presOf" srcId="{E46CBD71-E5F9-3D4C-B852-BC6FB1729DF1}" destId="{E10A131E-6B56-BA4D-AF29-20ED3EF2D373}" srcOrd="0" destOrd="0" presId="urn:microsoft.com/office/officeart/2005/8/layout/arrow2"/>
    <dgm:cxn modelId="{703E0881-11C4-A34A-A7A3-5DF55972F9CD}" type="presParOf" srcId="{4314F04A-1740-C542-947E-80EB0476D6C5}" destId="{7E6F7E9C-A7D2-C645-87F5-F04C61CE531B}" srcOrd="0" destOrd="0" presId="urn:microsoft.com/office/officeart/2005/8/layout/arrow2"/>
    <dgm:cxn modelId="{E2E5AC5B-8A58-9E4F-B48F-0B50B6255BDF}" type="presParOf" srcId="{4314F04A-1740-C542-947E-80EB0476D6C5}" destId="{EEC9815B-9AAE-0545-9750-07F370917078}" srcOrd="1" destOrd="0" presId="urn:microsoft.com/office/officeart/2005/8/layout/arrow2"/>
    <dgm:cxn modelId="{1EA9A5A2-3465-F74F-AA91-762F8F2865C7}" type="presParOf" srcId="{EEC9815B-9AAE-0545-9750-07F370917078}" destId="{040941BB-C2EF-9049-92B3-56973BF49196}" srcOrd="0" destOrd="0" presId="urn:microsoft.com/office/officeart/2005/8/layout/arrow2"/>
    <dgm:cxn modelId="{443CEDA4-B213-AB4C-80A4-6A3C64D3C895}" type="presParOf" srcId="{EEC9815B-9AAE-0545-9750-07F370917078}" destId="{1861F11D-4731-6149-809A-482C16CF41FD}" srcOrd="1" destOrd="0" presId="urn:microsoft.com/office/officeart/2005/8/layout/arrow2"/>
    <dgm:cxn modelId="{C5CE8302-533C-3041-8634-4843526D71F6}" type="presParOf" srcId="{EEC9815B-9AAE-0545-9750-07F370917078}" destId="{B4C30AEE-E0D7-304E-A496-7E0A44293F5A}" srcOrd="2" destOrd="0" presId="urn:microsoft.com/office/officeart/2005/8/layout/arrow2"/>
    <dgm:cxn modelId="{81256DB6-0C38-A54E-AA4C-B34D5549E168}" type="presParOf" srcId="{EEC9815B-9AAE-0545-9750-07F370917078}" destId="{E9766047-597E-B74E-909F-B45E6FBE2A5A}" srcOrd="3" destOrd="0" presId="urn:microsoft.com/office/officeart/2005/8/layout/arrow2"/>
    <dgm:cxn modelId="{DDAA4260-EFB8-6941-9153-CC18DBD1F926}" type="presParOf" srcId="{EEC9815B-9AAE-0545-9750-07F370917078}" destId="{4FFBCEDA-F594-544B-AE96-5041B35E1E34}" srcOrd="4" destOrd="0" presId="urn:microsoft.com/office/officeart/2005/8/layout/arrow2"/>
    <dgm:cxn modelId="{0A66E3CD-AEA4-E04A-ABD8-7E2BA4A1CAC9}" type="presParOf" srcId="{EEC9815B-9AAE-0545-9750-07F370917078}" destId="{E10A131E-6B56-BA4D-AF29-20ED3EF2D373}" srcOrd="5" destOrd="0" presId="urn:microsoft.com/office/officeart/2005/8/layout/arrow2"/>
    <dgm:cxn modelId="{B4CE8C78-7EED-8C44-8F06-DFD7C9F2C59C}" type="presParOf" srcId="{EEC9815B-9AAE-0545-9750-07F370917078}" destId="{ECFAB8A6-CC2A-3347-9A8E-D474062AF735}" srcOrd="6" destOrd="0" presId="urn:microsoft.com/office/officeart/2005/8/layout/arrow2"/>
    <dgm:cxn modelId="{AA7FA515-7642-6D47-BC69-8144DCF4E42F}" type="presParOf" srcId="{EEC9815B-9AAE-0545-9750-07F370917078}" destId="{D6585F33-8002-0D45-B01D-F34E4D79417C}" srcOrd="7" destOrd="0" presId="urn:microsoft.com/office/officeart/2005/8/layout/arrow2"/>
    <dgm:cxn modelId="{43F053DC-058C-B34B-BF74-225F7E8633D9}" type="presParOf" srcId="{EEC9815B-9AAE-0545-9750-07F370917078}" destId="{435B266F-8150-0947-915B-92DBA61D626F}" srcOrd="8" destOrd="0" presId="urn:microsoft.com/office/officeart/2005/8/layout/arrow2"/>
    <dgm:cxn modelId="{C50AADA8-79DA-8D41-AF0D-C7F5FFC2B8FF}" type="presParOf" srcId="{EEC9815B-9AAE-0545-9750-07F370917078}" destId="{A3663EA3-B116-8841-A746-1548560249C6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CDB7A-B5CA-534D-80C5-AE3486EC39A8}">
      <dsp:nvSpPr>
        <dsp:cNvPr id="0" name=""/>
        <dsp:cNvSpPr/>
      </dsp:nvSpPr>
      <dsp:spPr>
        <a:xfrm>
          <a:off x="741786" y="544422"/>
          <a:ext cx="1016738" cy="888757"/>
        </a:xfrm>
        <a:prstGeom prst="rightArrow">
          <a:avLst>
            <a:gd name="adj1" fmla="val 70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DA2E8A-19D1-BF40-9404-35AE8C598D17}">
      <dsp:nvSpPr>
        <dsp:cNvPr id="0" name=""/>
        <dsp:cNvSpPr/>
      </dsp:nvSpPr>
      <dsp:spPr>
        <a:xfrm>
          <a:off x="3044" y="547739"/>
          <a:ext cx="1477483" cy="882122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Consumer Profile</a:t>
          </a:r>
        </a:p>
      </dsp:txBody>
      <dsp:txXfrm>
        <a:off x="219416" y="676923"/>
        <a:ext cx="1044739" cy="623754"/>
      </dsp:txXfrm>
    </dsp:sp>
    <dsp:sp modelId="{5511FD59-D8D9-134F-8C35-9F37FD32771A}">
      <dsp:nvSpPr>
        <dsp:cNvPr id="0" name=""/>
        <dsp:cNvSpPr/>
      </dsp:nvSpPr>
      <dsp:spPr>
        <a:xfrm>
          <a:off x="2560812" y="544422"/>
          <a:ext cx="1016738" cy="888757"/>
        </a:xfrm>
        <a:prstGeom prst="rightArrow">
          <a:avLst>
            <a:gd name="adj1" fmla="val 70000"/>
            <a:gd name="adj2" fmla="val 50000"/>
          </a:avLst>
        </a:prstGeom>
        <a:solidFill>
          <a:schemeClr val="accent4">
            <a:tint val="40000"/>
            <a:alpha val="90000"/>
            <a:hueOff val="-986427"/>
            <a:satOff val="5539"/>
            <a:lumOff val="352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986427"/>
              <a:satOff val="5539"/>
              <a:lumOff val="35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013A38-ABC0-B441-B3DA-E13BB4DED25A}">
      <dsp:nvSpPr>
        <dsp:cNvPr id="0" name=""/>
        <dsp:cNvSpPr/>
      </dsp:nvSpPr>
      <dsp:spPr>
        <a:xfrm>
          <a:off x="1822070" y="547739"/>
          <a:ext cx="1477483" cy="882122"/>
        </a:xfrm>
        <a:prstGeom prst="ellipse">
          <a:avLst/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1116192"/>
                <a:satOff val="6725"/>
                <a:lumOff val="53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Assess the Market</a:t>
          </a:r>
        </a:p>
      </dsp:txBody>
      <dsp:txXfrm>
        <a:off x="2038442" y="676923"/>
        <a:ext cx="1044739" cy="623754"/>
      </dsp:txXfrm>
    </dsp:sp>
    <dsp:sp modelId="{8C40E3F3-9FA8-E249-9DED-592D88874506}">
      <dsp:nvSpPr>
        <dsp:cNvPr id="0" name=""/>
        <dsp:cNvSpPr/>
      </dsp:nvSpPr>
      <dsp:spPr>
        <a:xfrm>
          <a:off x="4379838" y="544422"/>
          <a:ext cx="1016738" cy="888757"/>
        </a:xfrm>
        <a:prstGeom prst="rightArrow">
          <a:avLst>
            <a:gd name="adj1" fmla="val 70000"/>
            <a:gd name="adj2" fmla="val 50000"/>
          </a:avLst>
        </a:prstGeom>
        <a:solidFill>
          <a:schemeClr val="accent4">
            <a:tint val="40000"/>
            <a:alpha val="90000"/>
            <a:hueOff val="-1972855"/>
            <a:satOff val="11079"/>
            <a:lumOff val="704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1972855"/>
              <a:satOff val="11079"/>
              <a:lumOff val="70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22099D-95E7-1D4D-8304-93C3E9A250C5}">
      <dsp:nvSpPr>
        <dsp:cNvPr id="0" name=""/>
        <dsp:cNvSpPr/>
      </dsp:nvSpPr>
      <dsp:spPr>
        <a:xfrm>
          <a:off x="3641096" y="547739"/>
          <a:ext cx="1477483" cy="882122"/>
        </a:xfrm>
        <a:prstGeom prst="ellipse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1"/>
              </a:solidFill>
            </a:rPr>
            <a:t>Production Capabilities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3857468" y="676923"/>
        <a:ext cx="1044739" cy="623754"/>
      </dsp:txXfrm>
    </dsp:sp>
    <dsp:sp modelId="{23F37107-C958-A247-94E6-51E9E2D79B36}">
      <dsp:nvSpPr>
        <dsp:cNvPr id="0" name=""/>
        <dsp:cNvSpPr/>
      </dsp:nvSpPr>
      <dsp:spPr>
        <a:xfrm>
          <a:off x="6198864" y="544422"/>
          <a:ext cx="1016738" cy="888757"/>
        </a:xfrm>
        <a:prstGeom prst="rightArrow">
          <a:avLst>
            <a:gd name="adj1" fmla="val 70000"/>
            <a:gd name="adj2" fmla="val 50000"/>
          </a:avLst>
        </a:prstGeom>
        <a:solidFill>
          <a:schemeClr val="accent4">
            <a:tint val="40000"/>
            <a:alpha val="90000"/>
            <a:hueOff val="-2959282"/>
            <a:satOff val="16618"/>
            <a:lumOff val="1056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2959282"/>
              <a:satOff val="16618"/>
              <a:lumOff val="105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C7E90B-8975-3248-9256-333CC45D7E37}">
      <dsp:nvSpPr>
        <dsp:cNvPr id="0" name=""/>
        <dsp:cNvSpPr/>
      </dsp:nvSpPr>
      <dsp:spPr>
        <a:xfrm>
          <a:off x="5460123" y="547739"/>
          <a:ext cx="1477483" cy="882122"/>
        </a:xfrm>
        <a:prstGeom prst="ellipse">
          <a:avLst/>
        </a:prstGeom>
        <a:gradFill rotWithShape="0">
          <a:gsLst>
            <a:gs pos="0">
              <a:schemeClr val="accent4">
                <a:hueOff val="-3348577"/>
                <a:satOff val="20174"/>
                <a:lumOff val="161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3348577"/>
                <a:satOff val="20174"/>
                <a:lumOff val="161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1"/>
              </a:solidFill>
            </a:rPr>
            <a:t>Distribution and Logistics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5676495" y="676923"/>
        <a:ext cx="1044739" cy="623754"/>
      </dsp:txXfrm>
    </dsp:sp>
    <dsp:sp modelId="{780CF65B-3242-524A-8E33-787091496918}">
      <dsp:nvSpPr>
        <dsp:cNvPr id="0" name=""/>
        <dsp:cNvSpPr/>
      </dsp:nvSpPr>
      <dsp:spPr>
        <a:xfrm>
          <a:off x="8017891" y="544422"/>
          <a:ext cx="1016738" cy="888757"/>
        </a:xfrm>
        <a:prstGeom prst="rightArrow">
          <a:avLst>
            <a:gd name="adj1" fmla="val 70000"/>
            <a:gd name="adj2" fmla="val 50000"/>
          </a:avLst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F4F869-0FFC-7940-8A47-9712DED54A99}">
      <dsp:nvSpPr>
        <dsp:cNvPr id="0" name=""/>
        <dsp:cNvSpPr/>
      </dsp:nvSpPr>
      <dsp:spPr>
        <a:xfrm>
          <a:off x="7279149" y="547739"/>
          <a:ext cx="1477483" cy="882122"/>
        </a:xfrm>
        <a:prstGeom prst="ellipse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1"/>
              </a:solidFill>
            </a:rPr>
            <a:t>Business Case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7495521" y="676923"/>
        <a:ext cx="1044739" cy="6237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DBD317-A173-5540-85AB-D5596015AC73}">
      <dsp:nvSpPr>
        <dsp:cNvPr id="0" name=""/>
        <dsp:cNvSpPr/>
      </dsp:nvSpPr>
      <dsp:spPr>
        <a:xfrm>
          <a:off x="584857" y="1098685"/>
          <a:ext cx="3296057" cy="329605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AAD17D-6934-3A4C-93D9-4CC8A531336B}">
      <dsp:nvSpPr>
        <dsp:cNvPr id="0" name=""/>
        <dsp:cNvSpPr/>
      </dsp:nvSpPr>
      <dsp:spPr>
        <a:xfrm>
          <a:off x="1274702" y="1757897"/>
          <a:ext cx="1977634" cy="197763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57F9CF-5877-A346-9192-36F2162EBA5E}">
      <dsp:nvSpPr>
        <dsp:cNvPr id="0" name=""/>
        <dsp:cNvSpPr/>
      </dsp:nvSpPr>
      <dsp:spPr>
        <a:xfrm>
          <a:off x="1903280" y="2417108"/>
          <a:ext cx="659211" cy="65921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CBD3B3-55D2-1245-A3B1-9E26E216A1B5}">
      <dsp:nvSpPr>
        <dsp:cNvPr id="0" name=""/>
        <dsp:cNvSpPr/>
      </dsp:nvSpPr>
      <dsp:spPr>
        <a:xfrm>
          <a:off x="4394558" y="0"/>
          <a:ext cx="2889142" cy="961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26670" bIns="2667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Local</a:t>
          </a:r>
          <a:r>
            <a:rPr lang="en-US" sz="2100" kern="1200" dirty="0"/>
            <a:t> – who’s in your backyard? </a:t>
          </a:r>
        </a:p>
      </dsp:txBody>
      <dsp:txXfrm>
        <a:off x="4394558" y="0"/>
        <a:ext cx="2889142" cy="961350"/>
      </dsp:txXfrm>
    </dsp:sp>
    <dsp:sp modelId="{66910509-3DE5-7D43-830C-56456E977E3A}">
      <dsp:nvSpPr>
        <dsp:cNvPr id="0" name=""/>
        <dsp:cNvSpPr/>
      </dsp:nvSpPr>
      <dsp:spPr>
        <a:xfrm>
          <a:off x="4018250" y="480675"/>
          <a:ext cx="41200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F7A33CB-5A37-9840-BF00-188540038697}">
      <dsp:nvSpPr>
        <dsp:cNvPr id="0" name=""/>
        <dsp:cNvSpPr/>
      </dsp:nvSpPr>
      <dsp:spPr>
        <a:xfrm rot="5400000">
          <a:off x="1991999" y="722111"/>
          <a:ext cx="2265490" cy="1783716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8DE213E-4B57-C043-A6CD-AC3601D72DB0}">
      <dsp:nvSpPr>
        <dsp:cNvPr id="0" name=""/>
        <dsp:cNvSpPr/>
      </dsp:nvSpPr>
      <dsp:spPr>
        <a:xfrm>
          <a:off x="4489875" y="972319"/>
          <a:ext cx="2778526" cy="961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26670" bIns="2667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Regional</a:t>
          </a:r>
          <a:r>
            <a:rPr lang="en-US" sz="2100" kern="1200" dirty="0"/>
            <a:t> – what’s the access level?</a:t>
          </a:r>
        </a:p>
      </dsp:txBody>
      <dsp:txXfrm>
        <a:off x="4489875" y="972319"/>
        <a:ext cx="2778526" cy="961350"/>
      </dsp:txXfrm>
    </dsp:sp>
    <dsp:sp modelId="{0D1B12BA-C52F-224E-B8F4-2EC22B34872A}">
      <dsp:nvSpPr>
        <dsp:cNvPr id="0" name=""/>
        <dsp:cNvSpPr/>
      </dsp:nvSpPr>
      <dsp:spPr>
        <a:xfrm>
          <a:off x="4018250" y="1442025"/>
          <a:ext cx="41200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96AABA2-2312-904D-B253-38AEA03978E3}">
      <dsp:nvSpPr>
        <dsp:cNvPr id="0" name=""/>
        <dsp:cNvSpPr/>
      </dsp:nvSpPr>
      <dsp:spPr>
        <a:xfrm rot="5400000">
          <a:off x="2478277" y="1668464"/>
          <a:ext cx="1765368" cy="1311281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E412653-D2EE-004A-B1D5-AFEA88B11FF0}">
      <dsp:nvSpPr>
        <dsp:cNvPr id="0" name=""/>
        <dsp:cNvSpPr/>
      </dsp:nvSpPr>
      <dsp:spPr>
        <a:xfrm>
          <a:off x="4478915" y="1933659"/>
          <a:ext cx="2537354" cy="961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26670" bIns="2667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Larger areas</a:t>
          </a:r>
          <a:r>
            <a:rPr lang="en-US" sz="2100" kern="1200" dirty="0"/>
            <a:t>: Greater Toronto Area, Ontario</a:t>
          </a:r>
        </a:p>
      </dsp:txBody>
      <dsp:txXfrm>
        <a:off x="4478915" y="1933659"/>
        <a:ext cx="2537354" cy="961350"/>
      </dsp:txXfrm>
    </dsp:sp>
    <dsp:sp modelId="{B74830B9-2D1C-CB4E-A48D-A2B676CF32B8}">
      <dsp:nvSpPr>
        <dsp:cNvPr id="0" name=""/>
        <dsp:cNvSpPr/>
      </dsp:nvSpPr>
      <dsp:spPr>
        <a:xfrm>
          <a:off x="4018250" y="2403375"/>
          <a:ext cx="41200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A70B82C-A788-3A44-A71D-85230358AACC}">
      <dsp:nvSpPr>
        <dsp:cNvPr id="0" name=""/>
        <dsp:cNvSpPr/>
      </dsp:nvSpPr>
      <dsp:spPr>
        <a:xfrm rot="5400000">
          <a:off x="2965160" y="2614048"/>
          <a:ext cx="1261291" cy="838846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DBD317-A173-5540-85AB-D5596015AC73}">
      <dsp:nvSpPr>
        <dsp:cNvPr id="0" name=""/>
        <dsp:cNvSpPr/>
      </dsp:nvSpPr>
      <dsp:spPr>
        <a:xfrm>
          <a:off x="370792" y="1512389"/>
          <a:ext cx="3642608" cy="3823412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AAD17D-6934-3A4C-93D9-4CC8A531336B}">
      <dsp:nvSpPr>
        <dsp:cNvPr id="0" name=""/>
        <dsp:cNvSpPr/>
      </dsp:nvSpPr>
      <dsp:spPr>
        <a:xfrm>
          <a:off x="979187" y="2211187"/>
          <a:ext cx="2425818" cy="242581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57F9CF-5877-A346-9192-36F2162EBA5E}">
      <dsp:nvSpPr>
        <dsp:cNvPr id="0" name=""/>
        <dsp:cNvSpPr/>
      </dsp:nvSpPr>
      <dsp:spPr>
        <a:xfrm>
          <a:off x="1787793" y="3019793"/>
          <a:ext cx="808606" cy="80860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CBD3B3-55D2-1245-A3B1-9E26E216A1B5}">
      <dsp:nvSpPr>
        <dsp:cNvPr id="0" name=""/>
        <dsp:cNvSpPr/>
      </dsp:nvSpPr>
      <dsp:spPr>
        <a:xfrm>
          <a:off x="4935542" y="54904"/>
          <a:ext cx="1925331" cy="1179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27940" bIns="2794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Local</a:t>
          </a:r>
          <a:r>
            <a:rPr lang="en-US" sz="2200" kern="1200" dirty="0"/>
            <a:t> – who’s in your backyard? </a:t>
          </a:r>
        </a:p>
      </dsp:txBody>
      <dsp:txXfrm>
        <a:off x="4935542" y="54904"/>
        <a:ext cx="1925331" cy="1179217"/>
      </dsp:txXfrm>
    </dsp:sp>
    <dsp:sp modelId="{66910509-3DE5-7D43-830C-56456E977E3A}">
      <dsp:nvSpPr>
        <dsp:cNvPr id="0" name=""/>
        <dsp:cNvSpPr/>
      </dsp:nvSpPr>
      <dsp:spPr>
        <a:xfrm>
          <a:off x="4382071" y="644512"/>
          <a:ext cx="50537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F7A33CB-5A37-9840-BF00-188540038697}">
      <dsp:nvSpPr>
        <dsp:cNvPr id="0" name=""/>
        <dsp:cNvSpPr/>
      </dsp:nvSpPr>
      <dsp:spPr>
        <a:xfrm rot="5400000">
          <a:off x="1896618" y="940664"/>
          <a:ext cx="2778909" cy="2187953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8DE213E-4B57-C043-A6CD-AC3601D72DB0}">
      <dsp:nvSpPr>
        <dsp:cNvPr id="0" name=""/>
        <dsp:cNvSpPr/>
      </dsp:nvSpPr>
      <dsp:spPr>
        <a:xfrm>
          <a:off x="4887450" y="1234121"/>
          <a:ext cx="2021515" cy="1179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27940" bIns="2794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</a:rPr>
            <a:t>Regional</a:t>
          </a:r>
          <a:r>
            <a:rPr lang="en-US" sz="2200" kern="1200" dirty="0">
              <a:solidFill>
                <a:schemeClr val="bg1"/>
              </a:solidFill>
            </a:rPr>
            <a:t> – what’s the access level?</a:t>
          </a:r>
        </a:p>
      </dsp:txBody>
      <dsp:txXfrm>
        <a:off x="4887450" y="1234121"/>
        <a:ext cx="2021515" cy="1179217"/>
      </dsp:txXfrm>
    </dsp:sp>
    <dsp:sp modelId="{0D1B12BA-C52F-224E-B8F4-2EC22B34872A}">
      <dsp:nvSpPr>
        <dsp:cNvPr id="0" name=""/>
        <dsp:cNvSpPr/>
      </dsp:nvSpPr>
      <dsp:spPr>
        <a:xfrm>
          <a:off x="4382071" y="1823730"/>
          <a:ext cx="50537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96AABA2-2312-904D-B253-38AEA03978E3}">
      <dsp:nvSpPr>
        <dsp:cNvPr id="0" name=""/>
        <dsp:cNvSpPr/>
      </dsp:nvSpPr>
      <dsp:spPr>
        <a:xfrm rot="5400000">
          <a:off x="2493100" y="2101486"/>
          <a:ext cx="2165447" cy="1608452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E412653-D2EE-004A-B1D5-AFEA88B11FF0}">
      <dsp:nvSpPr>
        <dsp:cNvPr id="0" name=""/>
        <dsp:cNvSpPr/>
      </dsp:nvSpPr>
      <dsp:spPr>
        <a:xfrm>
          <a:off x="4887450" y="2413338"/>
          <a:ext cx="2021515" cy="1179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27940" bIns="2794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</a:rPr>
            <a:t>Larger areas</a:t>
          </a:r>
          <a:r>
            <a:rPr lang="en-US" sz="2200" kern="1200" dirty="0">
              <a:solidFill>
                <a:schemeClr val="bg1"/>
              </a:solidFill>
            </a:rPr>
            <a:t>: Greater Toronto Area, Ontario</a:t>
          </a:r>
        </a:p>
      </dsp:txBody>
      <dsp:txXfrm>
        <a:off x="4887450" y="2413338"/>
        <a:ext cx="2021515" cy="1179217"/>
      </dsp:txXfrm>
    </dsp:sp>
    <dsp:sp modelId="{B74830B9-2D1C-CB4E-A48D-A2B676CF32B8}">
      <dsp:nvSpPr>
        <dsp:cNvPr id="0" name=""/>
        <dsp:cNvSpPr/>
      </dsp:nvSpPr>
      <dsp:spPr>
        <a:xfrm>
          <a:off x="4382071" y="3002947"/>
          <a:ext cx="50537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A70B82C-A788-3A44-A71D-85230358AACC}">
      <dsp:nvSpPr>
        <dsp:cNvPr id="0" name=""/>
        <dsp:cNvSpPr/>
      </dsp:nvSpPr>
      <dsp:spPr>
        <a:xfrm rot="5400000">
          <a:off x="3090323" y="3261364"/>
          <a:ext cx="1547132" cy="1028951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DBD317-A173-5540-85AB-D5596015AC73}">
      <dsp:nvSpPr>
        <dsp:cNvPr id="0" name=""/>
        <dsp:cNvSpPr/>
      </dsp:nvSpPr>
      <dsp:spPr>
        <a:xfrm>
          <a:off x="218037" y="795287"/>
          <a:ext cx="2385861" cy="238586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AAD17D-6934-3A4C-93D9-4CC8A531336B}">
      <dsp:nvSpPr>
        <dsp:cNvPr id="0" name=""/>
        <dsp:cNvSpPr/>
      </dsp:nvSpPr>
      <dsp:spPr>
        <a:xfrm>
          <a:off x="695210" y="1272459"/>
          <a:ext cx="1431517" cy="143151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57F9CF-5877-A346-9192-36F2162EBA5E}">
      <dsp:nvSpPr>
        <dsp:cNvPr id="0" name=""/>
        <dsp:cNvSpPr/>
      </dsp:nvSpPr>
      <dsp:spPr>
        <a:xfrm>
          <a:off x="1172382" y="1749631"/>
          <a:ext cx="477172" cy="47717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CBD3B3-55D2-1245-A3B1-9E26E216A1B5}">
      <dsp:nvSpPr>
        <dsp:cNvPr id="0" name=""/>
        <dsp:cNvSpPr/>
      </dsp:nvSpPr>
      <dsp:spPr>
        <a:xfrm>
          <a:off x="3029923" y="0"/>
          <a:ext cx="1136171" cy="69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16510" bIns="1651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bg1"/>
              </a:solidFill>
            </a:rPr>
            <a:t>Local</a:t>
          </a:r>
          <a:r>
            <a:rPr lang="en-US" sz="1300" kern="1200" dirty="0">
              <a:solidFill>
                <a:schemeClr val="bg1"/>
              </a:solidFill>
            </a:rPr>
            <a:t> – who’s in your backyard? </a:t>
          </a:r>
        </a:p>
      </dsp:txBody>
      <dsp:txXfrm>
        <a:off x="3029923" y="0"/>
        <a:ext cx="1136171" cy="695876"/>
      </dsp:txXfrm>
    </dsp:sp>
    <dsp:sp modelId="{66910509-3DE5-7D43-830C-56456E977E3A}">
      <dsp:nvSpPr>
        <dsp:cNvPr id="0" name=""/>
        <dsp:cNvSpPr/>
      </dsp:nvSpPr>
      <dsp:spPr>
        <a:xfrm>
          <a:off x="2703310" y="347938"/>
          <a:ext cx="29823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F7A33CB-5A37-9840-BF00-188540038697}">
      <dsp:nvSpPr>
        <dsp:cNvPr id="0" name=""/>
        <dsp:cNvSpPr/>
      </dsp:nvSpPr>
      <dsp:spPr>
        <a:xfrm rot="5400000">
          <a:off x="1236602" y="522702"/>
          <a:ext cx="1639882" cy="1291148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8DE213E-4B57-C043-A6CD-AC3601D72DB0}">
      <dsp:nvSpPr>
        <dsp:cNvPr id="0" name=""/>
        <dsp:cNvSpPr/>
      </dsp:nvSpPr>
      <dsp:spPr>
        <a:xfrm>
          <a:off x="3001543" y="695876"/>
          <a:ext cx="1192930" cy="69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16510" bIns="1651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Regional</a:t>
          </a:r>
          <a:r>
            <a:rPr lang="en-US" sz="1300" kern="1200" dirty="0"/>
            <a:t> – what’s the access level?</a:t>
          </a:r>
        </a:p>
      </dsp:txBody>
      <dsp:txXfrm>
        <a:off x="3001543" y="695876"/>
        <a:ext cx="1192930" cy="695876"/>
      </dsp:txXfrm>
    </dsp:sp>
    <dsp:sp modelId="{0D1B12BA-C52F-224E-B8F4-2EC22B34872A}">
      <dsp:nvSpPr>
        <dsp:cNvPr id="0" name=""/>
        <dsp:cNvSpPr/>
      </dsp:nvSpPr>
      <dsp:spPr>
        <a:xfrm>
          <a:off x="2703310" y="1043814"/>
          <a:ext cx="29823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96AABA2-2312-904D-B253-38AEA03978E3}">
      <dsp:nvSpPr>
        <dsp:cNvPr id="0" name=""/>
        <dsp:cNvSpPr/>
      </dsp:nvSpPr>
      <dsp:spPr>
        <a:xfrm rot="5400000">
          <a:off x="1588596" y="1207723"/>
          <a:ext cx="1277867" cy="949175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E412653-D2EE-004A-B1D5-AFEA88B11FF0}">
      <dsp:nvSpPr>
        <dsp:cNvPr id="0" name=""/>
        <dsp:cNvSpPr/>
      </dsp:nvSpPr>
      <dsp:spPr>
        <a:xfrm>
          <a:off x="3001543" y="1391752"/>
          <a:ext cx="1192930" cy="69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16510" bIns="1651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bg1"/>
              </a:solidFill>
            </a:rPr>
            <a:t>Larger areas</a:t>
          </a:r>
          <a:r>
            <a:rPr lang="en-US" sz="1300" kern="1200" dirty="0">
              <a:solidFill>
                <a:schemeClr val="bg1"/>
              </a:solidFill>
            </a:rPr>
            <a:t>: Greater Toronto Area, Ontario</a:t>
          </a:r>
        </a:p>
      </dsp:txBody>
      <dsp:txXfrm>
        <a:off x="3001543" y="1391752"/>
        <a:ext cx="1192930" cy="695876"/>
      </dsp:txXfrm>
    </dsp:sp>
    <dsp:sp modelId="{B74830B9-2D1C-CB4E-A48D-A2B676CF32B8}">
      <dsp:nvSpPr>
        <dsp:cNvPr id="0" name=""/>
        <dsp:cNvSpPr/>
      </dsp:nvSpPr>
      <dsp:spPr>
        <a:xfrm>
          <a:off x="2703310" y="1739690"/>
          <a:ext cx="29823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A70B82C-A788-3A44-A71D-85230358AACC}">
      <dsp:nvSpPr>
        <dsp:cNvPr id="0" name=""/>
        <dsp:cNvSpPr/>
      </dsp:nvSpPr>
      <dsp:spPr>
        <a:xfrm rot="5400000">
          <a:off x="1941027" y="1892187"/>
          <a:ext cx="912989" cy="607201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DBD317-A173-5540-85AB-D5596015AC73}">
      <dsp:nvSpPr>
        <dsp:cNvPr id="0" name=""/>
        <dsp:cNvSpPr/>
      </dsp:nvSpPr>
      <dsp:spPr>
        <a:xfrm>
          <a:off x="130659" y="806003"/>
          <a:ext cx="2418011" cy="241801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AAD17D-6934-3A4C-93D9-4CC8A531336B}">
      <dsp:nvSpPr>
        <dsp:cNvPr id="0" name=""/>
        <dsp:cNvSpPr/>
      </dsp:nvSpPr>
      <dsp:spPr>
        <a:xfrm>
          <a:off x="614261" y="1289606"/>
          <a:ext cx="1450806" cy="145080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57F9CF-5877-A346-9192-36F2162EBA5E}">
      <dsp:nvSpPr>
        <dsp:cNvPr id="0" name=""/>
        <dsp:cNvSpPr/>
      </dsp:nvSpPr>
      <dsp:spPr>
        <a:xfrm>
          <a:off x="1097864" y="1773208"/>
          <a:ext cx="483602" cy="48360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CBD3B3-55D2-1245-A3B1-9E26E216A1B5}">
      <dsp:nvSpPr>
        <dsp:cNvPr id="0" name=""/>
        <dsp:cNvSpPr/>
      </dsp:nvSpPr>
      <dsp:spPr>
        <a:xfrm>
          <a:off x="2980434" y="0"/>
          <a:ext cx="1151481" cy="705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1778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Local</a:t>
          </a:r>
          <a:r>
            <a:rPr lang="en-US" sz="1400" kern="1200" dirty="0">
              <a:solidFill>
                <a:schemeClr val="bg1"/>
              </a:solidFill>
            </a:rPr>
            <a:t> – who’s in your backyard? </a:t>
          </a:r>
        </a:p>
      </dsp:txBody>
      <dsp:txXfrm>
        <a:off x="2980434" y="0"/>
        <a:ext cx="1151481" cy="705253"/>
      </dsp:txXfrm>
    </dsp:sp>
    <dsp:sp modelId="{66910509-3DE5-7D43-830C-56456E977E3A}">
      <dsp:nvSpPr>
        <dsp:cNvPr id="0" name=""/>
        <dsp:cNvSpPr/>
      </dsp:nvSpPr>
      <dsp:spPr>
        <a:xfrm>
          <a:off x="2649421" y="352626"/>
          <a:ext cx="30225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F7A33CB-5A37-9840-BF00-188540038697}">
      <dsp:nvSpPr>
        <dsp:cNvPr id="0" name=""/>
        <dsp:cNvSpPr/>
      </dsp:nvSpPr>
      <dsp:spPr>
        <a:xfrm rot="5400000">
          <a:off x="1162948" y="529745"/>
          <a:ext cx="1661979" cy="1308547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8DE213E-4B57-C043-A6CD-AC3601D72DB0}">
      <dsp:nvSpPr>
        <dsp:cNvPr id="0" name=""/>
        <dsp:cNvSpPr/>
      </dsp:nvSpPr>
      <dsp:spPr>
        <a:xfrm>
          <a:off x="2951672" y="705253"/>
          <a:ext cx="1209005" cy="705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1778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Regional</a:t>
          </a:r>
          <a:r>
            <a:rPr lang="en-US" sz="1400" kern="1200" dirty="0">
              <a:solidFill>
                <a:schemeClr val="bg1"/>
              </a:solidFill>
            </a:rPr>
            <a:t> – what’s the access level?</a:t>
          </a:r>
        </a:p>
      </dsp:txBody>
      <dsp:txXfrm>
        <a:off x="2951672" y="705253"/>
        <a:ext cx="1209005" cy="705253"/>
      </dsp:txXfrm>
    </dsp:sp>
    <dsp:sp modelId="{0D1B12BA-C52F-224E-B8F4-2EC22B34872A}">
      <dsp:nvSpPr>
        <dsp:cNvPr id="0" name=""/>
        <dsp:cNvSpPr/>
      </dsp:nvSpPr>
      <dsp:spPr>
        <a:xfrm>
          <a:off x="2649421" y="1057879"/>
          <a:ext cx="30225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96AABA2-2312-904D-B253-38AEA03978E3}">
      <dsp:nvSpPr>
        <dsp:cNvPr id="0" name=""/>
        <dsp:cNvSpPr/>
      </dsp:nvSpPr>
      <dsp:spPr>
        <a:xfrm rot="5400000">
          <a:off x="1519686" y="1223997"/>
          <a:ext cx="1295086" cy="961965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E412653-D2EE-004A-B1D5-AFEA88B11FF0}">
      <dsp:nvSpPr>
        <dsp:cNvPr id="0" name=""/>
        <dsp:cNvSpPr/>
      </dsp:nvSpPr>
      <dsp:spPr>
        <a:xfrm>
          <a:off x="2951672" y="1410506"/>
          <a:ext cx="1209005" cy="705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1778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Larger areas</a:t>
          </a:r>
          <a:r>
            <a:rPr lang="en-US" sz="1400" kern="1200" dirty="0"/>
            <a:t>: Southern Ontario</a:t>
          </a:r>
        </a:p>
      </dsp:txBody>
      <dsp:txXfrm>
        <a:off x="2951672" y="1410506"/>
        <a:ext cx="1209005" cy="705253"/>
      </dsp:txXfrm>
    </dsp:sp>
    <dsp:sp modelId="{B74830B9-2D1C-CB4E-A48D-A2B676CF32B8}">
      <dsp:nvSpPr>
        <dsp:cNvPr id="0" name=""/>
        <dsp:cNvSpPr/>
      </dsp:nvSpPr>
      <dsp:spPr>
        <a:xfrm>
          <a:off x="2649421" y="1763133"/>
          <a:ext cx="30225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A70B82C-A788-3A44-A71D-85230358AACC}">
      <dsp:nvSpPr>
        <dsp:cNvPr id="0" name=""/>
        <dsp:cNvSpPr/>
      </dsp:nvSpPr>
      <dsp:spPr>
        <a:xfrm rot="5400000">
          <a:off x="1876866" y="1917684"/>
          <a:ext cx="925292" cy="615383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6F7E9C-A7D2-C645-87F5-F04C61CE531B}">
      <dsp:nvSpPr>
        <dsp:cNvPr id="0" name=""/>
        <dsp:cNvSpPr/>
      </dsp:nvSpPr>
      <dsp:spPr>
        <a:xfrm>
          <a:off x="0" y="1947"/>
          <a:ext cx="7383075" cy="461442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3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40941BB-C2EF-9049-92B3-56973BF49196}">
      <dsp:nvSpPr>
        <dsp:cNvPr id="0" name=""/>
        <dsp:cNvSpPr/>
      </dsp:nvSpPr>
      <dsp:spPr>
        <a:xfrm>
          <a:off x="727232" y="3433231"/>
          <a:ext cx="169810" cy="169810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61F11D-4731-6149-809A-482C16CF41FD}">
      <dsp:nvSpPr>
        <dsp:cNvPr id="0" name=""/>
        <dsp:cNvSpPr/>
      </dsp:nvSpPr>
      <dsp:spPr>
        <a:xfrm>
          <a:off x="407855" y="3518136"/>
          <a:ext cx="1775747" cy="1098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979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1. Cost Benefit Analysis</a:t>
          </a:r>
        </a:p>
      </dsp:txBody>
      <dsp:txXfrm>
        <a:off x="407855" y="3518136"/>
        <a:ext cx="1775747" cy="1098232"/>
      </dsp:txXfrm>
    </dsp:sp>
    <dsp:sp modelId="{B4C30AEE-E0D7-304E-A496-7E0A44293F5A}">
      <dsp:nvSpPr>
        <dsp:cNvPr id="0" name=""/>
        <dsp:cNvSpPr/>
      </dsp:nvSpPr>
      <dsp:spPr>
        <a:xfrm>
          <a:off x="1646425" y="2550030"/>
          <a:ext cx="265790" cy="265790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107022"/>
                <a:satOff val="-1708"/>
                <a:lumOff val="1644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50000"/>
                <a:hueOff val="107022"/>
                <a:satOff val="-1708"/>
                <a:lumOff val="1644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766047-597E-B74E-909F-B45E6FBE2A5A}">
      <dsp:nvSpPr>
        <dsp:cNvPr id="0" name=""/>
        <dsp:cNvSpPr/>
      </dsp:nvSpPr>
      <dsp:spPr>
        <a:xfrm>
          <a:off x="1779321" y="2682926"/>
          <a:ext cx="1225590" cy="1933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837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2. Planning the budget</a:t>
          </a:r>
        </a:p>
      </dsp:txBody>
      <dsp:txXfrm>
        <a:off x="1779321" y="2682926"/>
        <a:ext cx="1225590" cy="1933442"/>
      </dsp:txXfrm>
    </dsp:sp>
    <dsp:sp modelId="{4FFBCEDA-F594-544B-AE96-5041B35E1E34}">
      <dsp:nvSpPr>
        <dsp:cNvPr id="0" name=""/>
        <dsp:cNvSpPr/>
      </dsp:nvSpPr>
      <dsp:spPr>
        <a:xfrm>
          <a:off x="2827717" y="1845870"/>
          <a:ext cx="354387" cy="354387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214045"/>
                <a:satOff val="-3415"/>
                <a:lumOff val="328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50000"/>
                <a:hueOff val="214045"/>
                <a:satOff val="-3415"/>
                <a:lumOff val="328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0A131E-6B56-BA4D-AF29-20ED3EF2D373}">
      <dsp:nvSpPr>
        <dsp:cNvPr id="0" name=""/>
        <dsp:cNvSpPr/>
      </dsp:nvSpPr>
      <dsp:spPr>
        <a:xfrm>
          <a:off x="3004911" y="2023063"/>
          <a:ext cx="1424933" cy="2593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783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3. Identifying project alternatives</a:t>
          </a:r>
        </a:p>
      </dsp:txBody>
      <dsp:txXfrm>
        <a:off x="3004911" y="2023063"/>
        <a:ext cx="1424933" cy="2593305"/>
      </dsp:txXfrm>
    </dsp:sp>
    <dsp:sp modelId="{ECFAB8A6-CC2A-3347-9A8E-D474062AF735}">
      <dsp:nvSpPr>
        <dsp:cNvPr id="0" name=""/>
        <dsp:cNvSpPr/>
      </dsp:nvSpPr>
      <dsp:spPr>
        <a:xfrm>
          <a:off x="4200969" y="1295830"/>
          <a:ext cx="457750" cy="457750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214045"/>
                <a:satOff val="-3415"/>
                <a:lumOff val="328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50000"/>
                <a:hueOff val="214045"/>
                <a:satOff val="-3415"/>
                <a:lumOff val="328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585F33-8002-0D45-B01D-F34E4D79417C}">
      <dsp:nvSpPr>
        <dsp:cNvPr id="0" name=""/>
        <dsp:cNvSpPr/>
      </dsp:nvSpPr>
      <dsp:spPr>
        <a:xfrm>
          <a:off x="4429845" y="1524706"/>
          <a:ext cx="1476615" cy="3091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2553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4. Risk Management Plan</a:t>
          </a:r>
        </a:p>
      </dsp:txBody>
      <dsp:txXfrm>
        <a:off x="4429845" y="1524706"/>
        <a:ext cx="1476615" cy="3091662"/>
      </dsp:txXfrm>
    </dsp:sp>
    <dsp:sp modelId="{435B266F-8150-0947-915B-92DBA61D626F}">
      <dsp:nvSpPr>
        <dsp:cNvPr id="0" name=""/>
        <dsp:cNvSpPr/>
      </dsp:nvSpPr>
      <dsp:spPr>
        <a:xfrm>
          <a:off x="5614828" y="928522"/>
          <a:ext cx="583262" cy="583262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107022"/>
                <a:satOff val="-1708"/>
                <a:lumOff val="1644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50000"/>
                <a:hueOff val="107022"/>
                <a:satOff val="-1708"/>
                <a:lumOff val="1644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663EA3-B116-8841-A746-1548560249C6}">
      <dsp:nvSpPr>
        <dsp:cNvPr id="0" name=""/>
        <dsp:cNvSpPr/>
      </dsp:nvSpPr>
      <dsp:spPr>
        <a:xfrm>
          <a:off x="5906460" y="1220154"/>
          <a:ext cx="1476615" cy="3396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9059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5. Selecting the right strategy</a:t>
          </a:r>
        </a:p>
      </dsp:txBody>
      <dsp:txXfrm>
        <a:off x="5906460" y="1220154"/>
        <a:ext cx="1476615" cy="33962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48389-F4D0-7242-A423-A2F5F6E3D3DF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FD2DD-C88A-0942-8B22-783346607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267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D0B5C-242B-8145-8EF0-404D22ED6C3E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7283D-4241-914A-8BA4-E22BA5C28B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75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31DCBC4-6253-407E-8D75-1CD3D21883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02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D2C36D-70AD-409B-AACD-08EB455AE0A1}" type="slidenum">
              <a:rPr kumimoji="0" lang="en-C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02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CA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AF571669-DC5F-4E26-8276-C67F6B1873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611CAC39-BCE0-4B43-82AE-EEFFBB0F8A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032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07FC7FD9-6E9C-4CDB-97BE-18CAE84190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02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4559E1-D9EA-47CF-A427-35859BFFB439}" type="slidenum">
              <a:rPr kumimoji="0" lang="en-C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02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CA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388298BB-ADD7-4147-8929-35102491DC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90119801-9DFF-45DA-9076-557E1A61B2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CA" altLang="en-US">
                <a:solidFill>
                  <a:srgbClr val="FF3300"/>
                </a:solidFill>
                <a:latin typeface="Arial" panose="020B0604020202020204" pitchFamily="34" charset="0"/>
              </a:rPr>
              <a:t>More organic operations</a:t>
            </a:r>
          </a:p>
          <a:p>
            <a:pPr eaLnBrk="1" hangingPunct="1"/>
            <a:r>
              <a:rPr lang="en-CA" altLang="en-US">
                <a:solidFill>
                  <a:srgbClr val="FF3300"/>
                </a:solidFill>
                <a:latin typeface="Arial" panose="020B0604020202020204" pitchFamily="34" charset="0"/>
              </a:rPr>
              <a:t>The number of certified organic farms continued to grow</a:t>
            </a:r>
          </a:p>
          <a:p>
            <a:pPr eaLnBrk="1" hangingPunct="1"/>
            <a:r>
              <a:rPr lang="en-CA" altLang="en-US">
                <a:solidFill>
                  <a:srgbClr val="FF3300"/>
                </a:solidFill>
                <a:latin typeface="Arial" panose="020B0604020202020204" pitchFamily="34" charset="0"/>
              </a:rPr>
              <a:t>Field crops and hay remained the largest certified organic product category</a:t>
            </a:r>
          </a:p>
          <a:p>
            <a:pPr eaLnBrk="1" hangingPunct="1"/>
            <a:r>
              <a:rPr lang="en-US" altLang="en-US">
                <a:solidFill>
                  <a:srgbClr val="FF3300"/>
                </a:solidFill>
                <a:latin typeface="Arial" panose="020B0604020202020204" pitchFamily="34" charset="0"/>
              </a:rPr>
              <a:t>Most certified organic farms were in the $50,000 to $99,999 and $100,000 to $249,999 gross farm receipts classes. </a:t>
            </a:r>
            <a:endParaRPr lang="en-CA" altLang="en-US">
              <a:solidFill>
                <a:srgbClr val="FF3300"/>
              </a:solidFill>
              <a:latin typeface="Arial" panose="020B0604020202020204" pitchFamily="34" charset="0"/>
            </a:endParaRPr>
          </a:p>
          <a:p>
            <a:pPr eaLnBrk="1" hangingPunct="1"/>
            <a:endParaRPr lang="en-CA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999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close to 3,000 food and beverage processing businesses in the province.</a:t>
            </a:r>
          </a:p>
          <a:p>
            <a:pPr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2012, food and beverage processors comprised the second largest manufacturing sector in terms of value of shipments and employment in Ontario.</a:t>
            </a:r>
          </a:p>
          <a:p>
            <a:pPr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Ontario has the 2nd largest food and beverage manufacturing sector in North America.</a:t>
            </a:r>
          </a:p>
          <a:p>
            <a:pPr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 and beverage processing is the first customer to farmers, with Ontario-based food processors buying about 65% of food-related farm production from farmers.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A958D-3C69-4350-A989-4F29863C6AB0}" type="slidenum">
              <a:rPr lang="en-CA" smtClean="0"/>
              <a:pPr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2060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make connections</a:t>
            </a:r>
          </a:p>
          <a:p>
            <a:r>
              <a:rPr lang="en-US" dirty="0"/>
              <a:t>Food miles create logistical challenge</a:t>
            </a:r>
          </a:p>
          <a:p>
            <a:r>
              <a:rPr lang="en-US" dirty="0"/>
              <a:t>Backyard</a:t>
            </a:r>
            <a:r>
              <a:rPr lang="en-US" baseline="0" dirty="0"/>
              <a:t> has direct customer linkage and easier marketing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7283D-4241-914A-8BA4-E22BA5C28BC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29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make connections</a:t>
            </a:r>
          </a:p>
          <a:p>
            <a:r>
              <a:rPr lang="en-US" dirty="0"/>
              <a:t>Food miles create logistical challenge</a:t>
            </a:r>
          </a:p>
          <a:p>
            <a:r>
              <a:rPr lang="en-US" dirty="0"/>
              <a:t>Backyard</a:t>
            </a:r>
            <a:r>
              <a:rPr lang="en-US" baseline="0" dirty="0"/>
              <a:t> has direct customer linkage and easier marketing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7283D-4241-914A-8BA4-E22BA5C28BC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51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make connections</a:t>
            </a:r>
          </a:p>
          <a:p>
            <a:r>
              <a:rPr lang="en-US" dirty="0"/>
              <a:t>Food miles create logistical challenge</a:t>
            </a:r>
          </a:p>
          <a:p>
            <a:r>
              <a:rPr lang="en-US" dirty="0"/>
              <a:t>Backyard</a:t>
            </a:r>
            <a:r>
              <a:rPr lang="en-US" baseline="0" dirty="0"/>
              <a:t> has direct customer linkage and easier marketing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7283D-4241-914A-8BA4-E22BA5C28BC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56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make connections</a:t>
            </a:r>
          </a:p>
          <a:p>
            <a:r>
              <a:rPr lang="en-US" dirty="0"/>
              <a:t>Food miles create logistical challenge</a:t>
            </a:r>
          </a:p>
          <a:p>
            <a:r>
              <a:rPr lang="en-US" dirty="0"/>
              <a:t>Backyard</a:t>
            </a:r>
            <a:r>
              <a:rPr lang="en-US" baseline="0" dirty="0"/>
              <a:t> has direct customer linkage and easier marketing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7283D-4241-914A-8BA4-E22BA5C28BC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48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Follow</a:t>
            </a:r>
            <a:r>
              <a:rPr lang="en-CA" baseline="0" dirty="0"/>
              <a:t> us on Twitter, Facebook, </a:t>
            </a:r>
            <a:r>
              <a:rPr lang="en-CA" baseline="0"/>
              <a:t>and LinkedIn </a:t>
            </a:r>
            <a:r>
              <a:rPr lang="en-CA" baseline="0" dirty="0"/>
              <a:t>for additional updates, or contact us to learn more about specific resources, tools, or courses available.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7283D-4241-914A-8BA4-E22BA5C28BCD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3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BA36C8-B8AB-C246-9428-4BC36DEE9EDB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B45722-8D63-4943-97DA-CF25653A4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61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BA36C8-B8AB-C246-9428-4BC36DEE9EDB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B45722-8D63-4943-97DA-CF25653A4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17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BA36C8-B8AB-C246-9428-4BC36DEE9EDB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B45722-8D63-4943-97DA-CF25653A4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33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1"/>
            <a:ext cx="8229600" cy="3535363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 sz="2812"/>
            </a:lvl1pPr>
            <a:lvl2pPr>
              <a:defRPr sz="2391"/>
            </a:lvl2pPr>
            <a:lvl3pPr>
              <a:defRPr sz="1969"/>
            </a:lvl3pPr>
            <a:lvl4pPr>
              <a:defRPr sz="1828"/>
            </a:lvl4pPr>
            <a:lvl5pPr>
              <a:defRPr sz="1828"/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58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BA36C8-B8AB-C246-9428-4BC36DEE9EDB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B45722-8D63-4943-97DA-CF25653A4A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 userDrawn="1"/>
        </p:nvSpPr>
        <p:spPr>
          <a:xfrm>
            <a:off x="457200" y="2222500"/>
            <a:ext cx="8229600" cy="37766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4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57200" y="2633663"/>
            <a:ext cx="8229600" cy="3006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7644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BA36C8-B8AB-C246-9428-4BC36DEE9EDB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B45722-8D63-4943-97DA-CF25653A4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61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BA36C8-B8AB-C246-9428-4BC36DEE9EDB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B45722-8D63-4943-97DA-CF25653A4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82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BA36C8-B8AB-C246-9428-4BC36DEE9EDB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B45722-8D63-4943-97DA-CF25653A4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650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BA36C8-B8AB-C246-9428-4BC36DEE9EDB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B45722-8D63-4943-97DA-CF25653A4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7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482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BA36C8-B8AB-C246-9428-4BC36DEE9EDB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B45722-8D63-4943-97DA-CF25653A4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9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BA36C8-B8AB-C246-9428-4BC36DEE9EDB}" type="datetimeFigureOut">
              <a:rPr lang="en-US" smtClean="0"/>
              <a:pPr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B45722-8D63-4943-97DA-CF25653A4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76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44235"/>
            <a:ext cx="9144000" cy="313765"/>
          </a:xfrm>
          <a:prstGeom prst="rect">
            <a:avLst/>
          </a:prstGeom>
        </p:spPr>
      </p:pic>
      <p:pic>
        <p:nvPicPr>
          <p:cNvPr id="19" name="Picture 18" descr="paper tear.jpg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2695" y="0"/>
            <a:ext cx="1261909" cy="143028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6103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527054"/>
            <a:ext cx="8229600" cy="3599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7" name="Picture 6" descr="AMI (RGB).png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84" y="136661"/>
            <a:ext cx="1078920" cy="804566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3993777" y="5910767"/>
            <a:ext cx="5679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merican Typewriter"/>
                <a:cs typeface="American Typewriter"/>
              </a:rPr>
              <a:t>Take a new approach to agribusiness management.</a:t>
            </a:r>
          </a:p>
        </p:txBody>
      </p:sp>
    </p:spTree>
    <p:extLst>
      <p:ext uri="{BB962C8B-B14F-4D97-AF65-F5344CB8AC3E}">
        <p14:creationId xmlns:p14="http://schemas.microsoft.com/office/powerpoint/2010/main" val="55737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hyperlink" Target="http://www5.statcan.gc.ca/cansim/a26?lang=eng&amp;retrLang=eng&amp;id=0040200&amp;&amp;pattern=&amp;stByVal=1&amp;p1=1&amp;p2=49&amp;tabMode=dataTable&amp;csid=" TargetMode="External"/><Relationship Id="rId4" Type="http://schemas.openxmlformats.org/officeDocument/2006/relationships/hyperlink" Target="http://www5.statcan.gc.ca/cansim/a26?lang=eng&amp;id=40002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hyperlink" Target="http://www5.statcan.gc.ca/cansim/a26?lang=eng&amp;retrLang=eng&amp;id=0040200&amp;&amp;pattern=&amp;stByVal=1&amp;p1=1&amp;p2=49&amp;tabMode=dataTable&amp;csid=" TargetMode="External"/><Relationship Id="rId5" Type="http://schemas.openxmlformats.org/officeDocument/2006/relationships/hyperlink" Target="http://www5.statcan.gc.ca/cansim/a26?lang=eng&amp;id=40014" TargetMode="Externa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5.statcan.gc.ca/cansim/a26?lang=eng&amp;retrLang=eng&amp;id=0040004&amp;tabMode=dataTable&amp;srchLan=-1&amp;p1=-1&amp;p2=9" TargetMode="External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hyperlink" Target="http://www5.statcan.gc.ca/cansim/a26?lang=eng&amp;id=30100" TargetMode="External"/><Relationship Id="rId4" Type="http://schemas.openxmlformats.org/officeDocument/2006/relationships/hyperlink" Target="http://www5.statcan.gc.ca/cansim/a26?lang=eng&amp;id=40223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hyperlink" Target="http://www5.statcan.gc.ca/cansim/a26?lang=eng&amp;retrLang=eng&amp;id=0040214&amp;&amp;pattern=&amp;stByVal=1&amp;p1=1&amp;p2=31&amp;tabMode=dataTable&amp;csid=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hyperlink" Target="http://www5.statcan.gc.ca/cansim/a26?lang=eng&amp;retrLang=eng&amp;id=0040215&amp;&amp;pattern=&amp;stByVal=1&amp;p1=1&amp;p2=31&amp;tabMode=dataTable&amp;csid=" TargetMode="External"/><Relationship Id="rId5" Type="http://schemas.openxmlformats.org/officeDocument/2006/relationships/hyperlink" Target="http://www5.statcan.gc.ca/cansim/a26?lang=eng&amp;id=40003" TargetMode="External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hyperlink" Target="http://www5.statcan.gc.ca/cansim/a26?lang=eng&amp;retrLang=eng&amp;id=0040217&amp;&amp;pattern=&amp;stByVal=1&amp;p1=1&amp;p2=31&amp;tabMode=dataTable&amp;csid=" TargetMode="External"/><Relationship Id="rId5" Type="http://schemas.openxmlformats.org/officeDocument/2006/relationships/hyperlink" Target="http://www.omafra.gov.on.ca/english/stats/census/summary.htm" TargetMode="External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6.bin"/><Relationship Id="rId4" Type="http://schemas.openxmlformats.org/officeDocument/2006/relationships/hyperlink" Target="http://www5.statcan.gc.ca/cansim/a26?lang=eng&amp;retrLang=eng&amp;id=0040211&amp;&amp;pattern=&amp;stByVal=1&amp;p1=1&amp;p2=31&amp;tabMode=dataTable&amp;csid=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arl.Stevenson@ontariochicken.ca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tiff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ashley@TakeANewApproach.ca" TargetMode="External"/><Relationship Id="rId5" Type="http://schemas.openxmlformats.org/officeDocument/2006/relationships/hyperlink" Target="http://www.takeanewapproach.ca/" TargetMode="External"/><Relationship Id="rId4" Type="http://schemas.openxmlformats.org/officeDocument/2006/relationships/image" Target="../media/image75.png"/><Relationship Id="rId9" Type="http://schemas.openxmlformats.org/officeDocument/2006/relationships/image" Target="../media/image7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1221" y1="84821" x2="51221" y2="84821"/>
                        <a14:foregroundMark x1="47705" y1="54018" x2="47705" y2="54018"/>
                        <a14:foregroundMark x1="85205" y1="51339" x2="85205" y2="51339"/>
                        <a14:foregroundMark x1="11719" y1="41071" x2="11719" y2="41071"/>
                        <a14:foregroundMark x1="10205" y1="70536" x2="10205" y2="70536"/>
                        <a14:foregroundMark x1="8789" y1="15179" x2="8789" y2="15179"/>
                        <a14:foregroundMark x1="8789" y1="15179" x2="8789" y2="15179"/>
                        <a14:foregroundMark x1="3857" y1="42411" x2="3857" y2="42411"/>
                        <a14:foregroundMark x1="5859" y1="52679" x2="5859" y2="52679"/>
                        <a14:foregroundMark x1="2490" y1="33482" x2="2490" y2="33482"/>
                        <a14:foregroundMark x1="15723" y1="58929" x2="15723" y2="58929"/>
                        <a14:foregroundMark x1="6348" y1="89732" x2="6348" y2="89732"/>
                        <a14:foregroundMark x1="3857" y1="85714" x2="3857" y2="85714"/>
                        <a14:foregroundMark x1="16211" y1="88393" x2="16211" y2="88393"/>
                        <a14:foregroundMark x1="16650" y1="76786" x2="16650" y2="76786"/>
                        <a14:foregroundMark x1="16211" y1="32143" x2="16211" y2="32143"/>
                        <a14:foregroundMark x1="9424" y1="33482" x2="9424" y2="33482"/>
                        <a14:foregroundMark x1="92725" y1="41071" x2="92725" y2="41071"/>
                        <a14:foregroundMark x1="92725" y1="41071" x2="92725" y2="41071"/>
                        <a14:foregroundMark x1="92725" y1="41071" x2="92725" y2="41071"/>
                        <a14:foregroundMark x1="92725" y1="41071" x2="92725" y2="41071"/>
                        <a14:foregroundMark x1="38428" y1="33482" x2="38428" y2="33482"/>
                        <a14:foregroundMark x1="88281" y1="23214" x2="88281" y2="23214"/>
                        <a14:foregroundMark x1="95215" y1="47321" x2="95215" y2="47321"/>
                        <a14:foregroundMark x1="95068" y1="10268" x2="95068" y2="10268"/>
                        <a14:foregroundMark x1="14063" y1="17857" x2="14063" y2="17857"/>
                        <a14:foregroundMark x1="13574" y1="29464" x2="13574" y2="29464"/>
                        <a14:foregroundMark x1="8643" y1="52679" x2="8643" y2="52679"/>
                        <a14:foregroundMark x1="6787" y1="73214" x2="6787" y2="73214"/>
                        <a14:foregroundMark x1="12646" y1="64286" x2="12646" y2="64286"/>
                        <a14:foregroundMark x1="14990" y1="65179" x2="14990" y2="65179"/>
                        <a14:foregroundMark x1="13135" y1="85714" x2="13135" y2="85714"/>
                        <a14:foregroundMark x1="11426" y1="71875" x2="11426" y2="71875"/>
                        <a14:foregroundMark x1="10791" y1="88393" x2="10791" y2="88393"/>
                        <a14:backgroundMark x1="11865" y1="48661" x2="11865" y2="48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11006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5935" y="1525358"/>
            <a:ext cx="812327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400" b="1" dirty="0"/>
              <a:t>Exploring Opportunities </a:t>
            </a:r>
          </a:p>
          <a:p>
            <a:pPr algn="ctr"/>
            <a:r>
              <a:rPr lang="en-CA" sz="3400" b="1" dirty="0"/>
              <a:t>in the </a:t>
            </a:r>
            <a:r>
              <a:rPr lang="en-CA" sz="3400" b="1" dirty="0" err="1"/>
              <a:t>Agri</a:t>
            </a:r>
            <a:r>
              <a:rPr lang="en-CA" sz="3400" b="1" dirty="0"/>
              <a:t>-food Sector</a:t>
            </a:r>
          </a:p>
          <a:p>
            <a:pPr algn="ctr"/>
            <a:endParaRPr lang="en-CA" sz="3400" b="1" dirty="0"/>
          </a:p>
          <a:p>
            <a:pPr algn="ctr"/>
            <a:endParaRPr lang="en-CA" sz="3400" b="1" dirty="0"/>
          </a:p>
          <a:p>
            <a:pPr algn="ctr"/>
            <a:endParaRPr lang="en-CA" sz="3400" b="1" dirty="0"/>
          </a:p>
          <a:p>
            <a:r>
              <a:rPr lang="en-CA" sz="2400" b="1" dirty="0"/>
              <a:t>Ashley Honsberger,</a:t>
            </a:r>
          </a:p>
          <a:p>
            <a:r>
              <a:rPr lang="en-CA" sz="2400" b="1" dirty="0"/>
              <a:t>Executive Director</a:t>
            </a:r>
          </a:p>
          <a:p>
            <a:r>
              <a:rPr lang="en-CA" sz="2400" b="1" dirty="0"/>
              <a:t>May 28 &amp; 29, 2018</a:t>
            </a:r>
          </a:p>
          <a:p>
            <a:r>
              <a:rPr lang="en-CA" sz="2400" b="1" dirty="0"/>
              <a:t>Little Currant</a:t>
            </a:r>
            <a:endParaRPr lang="en-CA" sz="3400" b="1" dirty="0"/>
          </a:p>
          <a:p>
            <a:pPr algn="ctr"/>
            <a:endParaRPr lang="en-US" sz="1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2593" y="2722952"/>
            <a:ext cx="1825332" cy="23007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78153">
            <a:off x="4033241" y="4241004"/>
            <a:ext cx="1448788" cy="113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42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Demographics for Ontario Farm and Food industries</a:t>
            </a:r>
          </a:p>
        </p:txBody>
      </p:sp>
    </p:spTree>
    <p:extLst>
      <p:ext uri="{BB962C8B-B14F-4D97-AF65-F5344CB8AC3E}">
        <p14:creationId xmlns:p14="http://schemas.microsoft.com/office/powerpoint/2010/main" val="2023837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3911A-4427-4156-9938-DDE39CE36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4161"/>
            <a:ext cx="8229600" cy="1143000"/>
          </a:xfrm>
        </p:spPr>
        <p:txBody>
          <a:bodyPr>
            <a:normAutofit/>
          </a:bodyPr>
          <a:lstStyle/>
          <a:p>
            <a:r>
              <a:rPr lang="en-CA" sz="3400" dirty="0">
                <a:ea typeface="+mn-ea"/>
                <a:cs typeface="+mn-cs"/>
              </a:rPr>
              <a:t>Farm and Total Population, Canada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E500EC-7A60-4F69-BFB6-BFA96BA78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432" y="1706671"/>
            <a:ext cx="5796289" cy="40208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120D47-74AB-4C0C-84D2-5D04109100C5}"/>
              </a:ext>
            </a:extLst>
          </p:cNvPr>
          <p:cNvSpPr txBox="1"/>
          <p:nvPr/>
        </p:nvSpPr>
        <p:spPr>
          <a:xfrm>
            <a:off x="1225484" y="2108949"/>
            <a:ext cx="40616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Growing Population</a:t>
            </a:r>
          </a:p>
          <a:p>
            <a:r>
              <a:rPr lang="en-CA" sz="2400" dirty="0"/>
              <a:t>But shrinking farm population</a:t>
            </a:r>
          </a:p>
        </p:txBody>
      </p:sp>
    </p:spTree>
    <p:extLst>
      <p:ext uri="{BB962C8B-B14F-4D97-AF65-F5344CB8AC3E}">
        <p14:creationId xmlns:p14="http://schemas.microsoft.com/office/powerpoint/2010/main" val="1996734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5">
            <a:extLst>
              <a:ext uri="{FF2B5EF4-FFF2-40B4-BE49-F238E27FC236}">
                <a16:creationId xmlns:a16="http://schemas.microsoft.com/office/drawing/2014/main" id="{7303FBF4-2CAD-490E-AFF8-9749A1397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33F8AC-95A1-4244-8BDC-F2160954EFC2}" type="slidenum">
              <a:rPr kumimoji="0" lang="en-CA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CA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19458" name="Rectangle 5">
            <a:extLst>
              <a:ext uri="{FF2B5EF4-FFF2-40B4-BE49-F238E27FC236}">
                <a16:creationId xmlns:a16="http://schemas.microsoft.com/office/drawing/2014/main" id="{14B047CB-B43B-4442-95E6-59ED6A38E6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692150"/>
            <a:ext cx="8507412" cy="72548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CA" altLang="en-US" sz="2400">
                <a:solidFill>
                  <a:schemeClr val="tx1"/>
                </a:solidFill>
              </a:rPr>
              <a:t>Number of Census Farms and Farm Area, Ontario, </a:t>
            </a:r>
            <a:br>
              <a:rPr lang="en-CA" altLang="en-US" sz="2400">
                <a:solidFill>
                  <a:schemeClr val="tx1"/>
                </a:solidFill>
              </a:rPr>
            </a:br>
            <a:r>
              <a:rPr lang="en-CA" altLang="en-US" sz="2400">
                <a:solidFill>
                  <a:schemeClr val="tx1"/>
                </a:solidFill>
              </a:rPr>
              <a:t>1991 - 2016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19459" name="Rectangle 7">
            <a:extLst>
              <a:ext uri="{FF2B5EF4-FFF2-40B4-BE49-F238E27FC236}">
                <a16:creationId xmlns:a16="http://schemas.microsoft.com/office/drawing/2014/main" id="{9D063EE2-8B98-46B3-B7F2-5846A6135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5699125"/>
            <a:ext cx="482282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CA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Number of farms and farm area are decreasing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CA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Worldwide trend of urban consumption of agricultural land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60" name="Text Box 10">
            <a:extLst>
              <a:ext uri="{FF2B5EF4-FFF2-40B4-BE49-F238E27FC236}">
                <a16:creationId xmlns:a16="http://schemas.microsoft.com/office/drawing/2014/main" id="{3E7CABDE-00AB-466A-905E-787C45E08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6302375"/>
            <a:ext cx="70564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Source: Statistics Canada, 2016 Census of Agriculture; </a:t>
            </a:r>
            <a:r>
              <a:rPr kumimoji="0" lang="en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/>
              </a:rPr>
              <a:t>CANSIM 004-0002 </a:t>
            </a:r>
            <a:r>
              <a:rPr kumimoji="0" lang="en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/>
              </a:rPr>
              <a:t>CANSIM 004-0200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9461" name="Object 15">
            <a:extLst>
              <a:ext uri="{FF2B5EF4-FFF2-40B4-BE49-F238E27FC236}">
                <a16:creationId xmlns:a16="http://schemas.microsoft.com/office/drawing/2014/main" id="{6C76563D-DA0B-4783-A313-6041D2E93BE6}"/>
              </a:ext>
            </a:extLst>
          </p:cNvPr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44483017"/>
              </p:ext>
            </p:extLst>
          </p:nvPr>
        </p:nvGraphicFramePr>
        <p:xfrm>
          <a:off x="1661315" y="1985526"/>
          <a:ext cx="5821370" cy="301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Chart" r:id="rId6" imgW="0" imgH="0" progId="Excel.Chart.8">
                  <p:embed/>
                </p:oleObj>
              </mc:Choice>
              <mc:Fallback>
                <p:oleObj name="Chart" r:id="rId6" imgW="0" imgH="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1315" y="1985526"/>
                        <a:ext cx="5821370" cy="3014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512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CF9276-1E9E-4E9A-A0E6-48FA037C3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802" y="1505724"/>
            <a:ext cx="6784901" cy="402067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6BA05-07DE-4F42-A7E7-4C74436BA020}"/>
              </a:ext>
            </a:extLst>
          </p:cNvPr>
          <p:cNvSpPr txBox="1">
            <a:spLocks/>
          </p:cNvSpPr>
          <p:nvPr/>
        </p:nvSpPr>
        <p:spPr>
          <a:xfrm>
            <a:off x="2081359" y="445974"/>
            <a:ext cx="7696200" cy="871538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400" dirty="0"/>
              <a:t>Share of Sales by Farm Size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7FABFA-E37B-407B-ABB3-0DA78A903D58}"/>
              </a:ext>
            </a:extLst>
          </p:cNvPr>
          <p:cNvSpPr txBox="1"/>
          <p:nvPr/>
        </p:nvSpPr>
        <p:spPr>
          <a:xfrm>
            <a:off x="3811797" y="1804784"/>
            <a:ext cx="4235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16% of farms = 75% of sales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80D784A-5797-48C8-9C0F-31C48AFCA1EB}"/>
              </a:ext>
            </a:extLst>
          </p:cNvPr>
          <p:cNvSpPr/>
          <p:nvPr/>
        </p:nvSpPr>
        <p:spPr>
          <a:xfrm>
            <a:off x="6042192" y="2099828"/>
            <a:ext cx="2237511" cy="2832464"/>
          </a:xfrm>
          <a:prstGeom prst="ellipse">
            <a:avLst/>
          </a:prstGeom>
          <a:noFill/>
          <a:ln w="28575">
            <a:solidFill>
              <a:srgbClr val="F4BC4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188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Number Placeholder 6">
            <a:extLst>
              <a:ext uri="{FF2B5EF4-FFF2-40B4-BE49-F238E27FC236}">
                <a16:creationId xmlns:a16="http://schemas.microsoft.com/office/drawing/2014/main" id="{21A2AD06-61F0-4493-92F3-3550532BE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462667-BE6F-47A3-8420-2E33010BDF61}" type="slidenum">
              <a:rPr kumimoji="0" lang="en-CA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CA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940DE025-B3D2-4508-AD97-3904EF0685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1628" y="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CA" altLang="en-US" sz="2400" dirty="0">
                <a:solidFill>
                  <a:schemeClr val="tx1"/>
                </a:solidFill>
              </a:rPr>
              <a:t>Number of Ontario Farms by Industry 2016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  <p:graphicFrame>
        <p:nvGraphicFramePr>
          <p:cNvPr id="24580" name="Object 4">
            <a:extLst>
              <a:ext uri="{FF2B5EF4-FFF2-40B4-BE49-F238E27FC236}">
                <a16:creationId xmlns:a16="http://schemas.microsoft.com/office/drawing/2014/main" id="{18E1746F-68DB-4401-9CE9-387DC8FF68A0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21398812"/>
              </p:ext>
            </p:extLst>
          </p:nvPr>
        </p:nvGraphicFramePr>
        <p:xfrm>
          <a:off x="723279" y="1340819"/>
          <a:ext cx="5477105" cy="3561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Chart" r:id="rId3" imgW="0" imgH="0" progId="Excel.Chart.8">
                  <p:embed/>
                </p:oleObj>
              </mc:Choice>
              <mc:Fallback>
                <p:oleObj name="Chart" r:id="rId3" imgW="0" imgH="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79" y="1340819"/>
                        <a:ext cx="5477105" cy="3561514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3" name="Rectangle 7">
            <a:extLst>
              <a:ext uri="{FF2B5EF4-FFF2-40B4-BE49-F238E27FC236}">
                <a16:creationId xmlns:a16="http://schemas.microsoft.com/office/drawing/2014/main" id="{307AC853-AD57-43CB-9561-EE1642BE1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311900"/>
            <a:ext cx="56388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Source: Statistics Canada, Census of Agriculture; </a:t>
            </a:r>
            <a:r>
              <a:rPr kumimoji="0" lang="en-CA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/>
              </a:rPr>
              <a:t>CANSIM 004-0014 </a:t>
            </a:r>
            <a:r>
              <a:rPr kumimoji="0" lang="en-CA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6"/>
              </a:rPr>
              <a:t>CANSIM 004-200</a:t>
            </a: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84" name="Rectangle 8">
            <a:extLst>
              <a:ext uri="{FF2B5EF4-FFF2-40B4-BE49-F238E27FC236}">
                <a16:creationId xmlns:a16="http://schemas.microsoft.com/office/drawing/2014/main" id="{31875022-97C7-4871-B46D-73585C210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5554876"/>
            <a:ext cx="8045450" cy="769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CA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CA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Significant increase in Oilseed and Grain farms in 2016 compared to 2001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CA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CA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Decrease in Dairy Cattle and Milk Production farming, Beef cattle ranching and farming, Hog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and pig farming in 2016 compared to 2001</a:t>
            </a:r>
            <a:endParaRPr kumimoji="0" lang="en-US" altLang="en-US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FFD53D-9858-4A66-B2B8-C1A8464DB3C1}"/>
              </a:ext>
            </a:extLst>
          </p:cNvPr>
          <p:cNvSpPr txBox="1"/>
          <p:nvPr/>
        </p:nvSpPr>
        <p:spPr>
          <a:xfrm>
            <a:off x="7003115" y="1340819"/>
            <a:ext cx="186942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/>
              <a:t>Very Diverse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Field crops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Dairy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Vegetables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Beef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Poultry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Swine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Eggs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Fruit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Potatoes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Dry beans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Sheep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Goats</a:t>
            </a:r>
            <a:endParaRPr lang="en-CA" sz="2000" dirty="0"/>
          </a:p>
          <a:p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11289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6446" y="1273865"/>
            <a:ext cx="845288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latin typeface="+mj-lt"/>
              </a:rPr>
              <a:t>Ontario’s agricultural lands are capable of producing a greater diversity of crops than most other parts of Canada. There are over </a:t>
            </a:r>
            <a:r>
              <a:rPr lang="en-US" sz="3400" b="1" dirty="0">
                <a:latin typeface="+mj-lt"/>
              </a:rPr>
              <a:t>200 different</a:t>
            </a:r>
            <a:r>
              <a:rPr lang="en-US" sz="3400" dirty="0">
                <a:latin typeface="+mj-lt"/>
              </a:rPr>
              <a:t> </a:t>
            </a:r>
            <a:r>
              <a:rPr lang="en-US" sz="3400" b="1" dirty="0">
                <a:latin typeface="+mj-lt"/>
              </a:rPr>
              <a:t>commodities</a:t>
            </a:r>
            <a:r>
              <a:rPr lang="en-US" sz="3400" dirty="0">
                <a:latin typeface="+mj-lt"/>
              </a:rPr>
              <a:t> in total, including tender fruit and vegetable crops, grains and oilseeds. </a:t>
            </a:r>
            <a:endParaRPr lang="en-US" sz="3400" dirty="0">
              <a:effectLst/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739" y="4196219"/>
            <a:ext cx="1575705" cy="169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49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Number Placeholder 5">
            <a:extLst>
              <a:ext uri="{FF2B5EF4-FFF2-40B4-BE49-F238E27FC236}">
                <a16:creationId xmlns:a16="http://schemas.microsoft.com/office/drawing/2014/main" id="{D97DC503-BBA1-4B20-B06B-CAFB4734B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7988" y="6413500"/>
            <a:ext cx="658812" cy="174625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4D2F32-0C30-4715-B3C4-E8541966E84D}" type="slidenum">
              <a:rPr kumimoji="0" lang="en-CA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CA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AF080571-5EC7-47FB-907A-37F99A2354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3894" y="91449"/>
            <a:ext cx="8229600" cy="1143000"/>
          </a:xfrm>
        </p:spPr>
        <p:txBody>
          <a:bodyPr/>
          <a:lstStyle/>
          <a:p>
            <a:pPr algn="ctr" eaLnBrk="1" hangingPunct="1"/>
            <a:r>
              <a:rPr lang="en-CA" altLang="en-US" sz="2000">
                <a:solidFill>
                  <a:schemeClr val="tx1"/>
                </a:solidFill>
              </a:rPr>
              <a:t>Number of Livestock and Poultry on Farms </a:t>
            </a:r>
            <a:br>
              <a:rPr lang="en-CA" altLang="en-US" sz="2000">
                <a:solidFill>
                  <a:schemeClr val="tx1"/>
                </a:solidFill>
              </a:rPr>
            </a:br>
            <a:r>
              <a:rPr lang="en-CA" altLang="en-US" sz="2000">
                <a:solidFill>
                  <a:schemeClr val="tx1"/>
                </a:solidFill>
              </a:rPr>
              <a:t>(in millions), Ontario, 1991 - 2016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EEF02F19-9FD5-4555-9AFB-3E425F2AA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1580" y="5628649"/>
            <a:ext cx="5040312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CA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CA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Number of livestock and poultry on farm increasing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6" name="Text Box 4">
            <a:extLst>
              <a:ext uri="{FF2B5EF4-FFF2-40B4-BE49-F238E27FC236}">
                <a16:creationId xmlns:a16="http://schemas.microsoft.com/office/drawing/2014/main" id="{F5E26532-7642-443A-A8DD-A2DB0EF16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308725"/>
            <a:ext cx="4464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448DD0A9-3B06-4376-967E-8A515F1B9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195" y="6184900"/>
            <a:ext cx="75311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Source: Statistics Canada, Census of Agriculture; CANSIM </a:t>
            </a:r>
            <a:r>
              <a:rPr kumimoji="0" lang="en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/>
              </a:rPr>
              <a:t>CANSIM 004-0004 </a:t>
            </a:r>
            <a:r>
              <a:rPr kumimoji="0" lang="en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/>
              </a:rPr>
              <a:t>004-0223</a:t>
            </a:r>
            <a:r>
              <a:rPr kumimoji="0" lang="en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/>
              </a:rPr>
              <a:t>CANSIM 003-0100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3798" name="Object 6">
            <a:extLst>
              <a:ext uri="{FF2B5EF4-FFF2-40B4-BE49-F238E27FC236}">
                <a16:creationId xmlns:a16="http://schemas.microsoft.com/office/drawing/2014/main" id="{542DAD48-1CDD-4204-A0CC-346A40133CB3}"/>
              </a:ext>
            </a:extLst>
          </p:cNvPr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03457541"/>
              </p:ext>
            </p:extLst>
          </p:nvPr>
        </p:nvGraphicFramePr>
        <p:xfrm>
          <a:off x="1194181" y="1672912"/>
          <a:ext cx="6349016" cy="3476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name="Chart" r:id="rId6" imgW="0" imgH="0" progId="Excel.Chart.8">
                  <p:embed/>
                </p:oleObj>
              </mc:Choice>
              <mc:Fallback>
                <p:oleObj name="Chart" r:id="rId6" imgW="0" imgH="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4181" y="1672912"/>
                        <a:ext cx="6349016" cy="34767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44109" y="1179755"/>
            <a:ext cx="5855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(Beef is decreasing, hens and chickens are increasing)</a:t>
            </a:r>
          </a:p>
        </p:txBody>
      </p:sp>
    </p:spTree>
    <p:extLst>
      <p:ext uri="{BB962C8B-B14F-4D97-AF65-F5344CB8AC3E}">
        <p14:creationId xmlns:p14="http://schemas.microsoft.com/office/powerpoint/2010/main" val="1180238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Number Placeholder 5">
            <a:extLst>
              <a:ext uri="{FF2B5EF4-FFF2-40B4-BE49-F238E27FC236}">
                <a16:creationId xmlns:a16="http://schemas.microsoft.com/office/drawing/2014/main" id="{45A43155-D408-4ABF-AD92-30A1D5670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C195DE-5022-4D43-A222-375BAF7A1149}" type="slidenum">
              <a:rPr kumimoji="0" lang="en-CA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CA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97753DC4-568F-4285-A960-182010E42F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196851"/>
            <a:ext cx="8229600" cy="725487"/>
          </a:xfrm>
          <a:noFill/>
        </p:spPr>
        <p:txBody>
          <a:bodyPr>
            <a:normAutofit fontScale="90000"/>
          </a:bodyPr>
          <a:lstStyle/>
          <a:p>
            <a:pPr algn="ctr" eaLnBrk="1" hangingPunct="1"/>
            <a:r>
              <a:rPr lang="en-CA" altLang="en-US" sz="2400">
                <a:solidFill>
                  <a:schemeClr val="tx1"/>
                </a:solidFill>
              </a:rPr>
              <a:t>Major Horticultural Crop Area (acres), Ontario, </a:t>
            </a:r>
            <a:br>
              <a:rPr lang="en-CA" altLang="en-US" sz="2400">
                <a:solidFill>
                  <a:schemeClr val="tx1"/>
                </a:solidFill>
              </a:rPr>
            </a:br>
            <a:r>
              <a:rPr lang="en-CA" altLang="en-US" sz="2400">
                <a:solidFill>
                  <a:schemeClr val="tx1"/>
                </a:solidFill>
              </a:rPr>
              <a:t>1991 – 2016</a:t>
            </a:r>
          </a:p>
        </p:txBody>
      </p:sp>
      <p:sp>
        <p:nvSpPr>
          <p:cNvPr id="29700" name="Text Box 4">
            <a:extLst>
              <a:ext uri="{FF2B5EF4-FFF2-40B4-BE49-F238E27FC236}">
                <a16:creationId xmlns:a16="http://schemas.microsoft.com/office/drawing/2014/main" id="{A8A5F646-275E-4313-9D14-F52EEA1C7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6381750"/>
            <a:ext cx="41767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9701" name="Object 6">
            <a:extLst>
              <a:ext uri="{FF2B5EF4-FFF2-40B4-BE49-F238E27FC236}">
                <a16:creationId xmlns:a16="http://schemas.microsoft.com/office/drawing/2014/main" id="{93B1B2DB-7A8F-44A6-AC89-D2C28052E74F}"/>
              </a:ext>
            </a:extLst>
          </p:cNvPr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49893192"/>
              </p:ext>
            </p:extLst>
          </p:nvPr>
        </p:nvGraphicFramePr>
        <p:xfrm>
          <a:off x="52277" y="1587500"/>
          <a:ext cx="9118578" cy="402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5" name="Chart" r:id="rId3" imgW="0" imgH="0" progId="Excel.Chart.8">
                  <p:embed/>
                </p:oleObj>
              </mc:Choice>
              <mc:Fallback>
                <p:oleObj name="Chart" r:id="rId3" imgW="0" imgH="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77" y="1587500"/>
                        <a:ext cx="9118578" cy="4021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2" name="Text Box 4">
            <a:extLst>
              <a:ext uri="{FF2B5EF4-FFF2-40B4-BE49-F238E27FC236}">
                <a16:creationId xmlns:a16="http://schemas.microsoft.com/office/drawing/2014/main" id="{272ABD10-CF2B-44F2-BB3A-2DFDC675E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8" y="6213475"/>
            <a:ext cx="7848600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Source: Statistics Canada, Census of Agriculture; </a:t>
            </a:r>
            <a:r>
              <a:rPr kumimoji="0" lang="en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/>
              </a:rPr>
              <a:t>CANSIM 0040003 </a:t>
            </a:r>
            <a:r>
              <a:rPr kumimoji="0" lang="en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6"/>
              </a:rPr>
              <a:t>CANSIM 0215 </a:t>
            </a:r>
            <a:r>
              <a:rPr kumimoji="0" lang="en-CA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; </a:t>
            </a:r>
            <a:r>
              <a:rPr kumimoji="0" lang="en-CA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7"/>
              </a:rPr>
              <a:t>CANSIM 004-0214</a:t>
            </a:r>
            <a:endParaRPr kumimoji="0" lang="en-CA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81200" y="1040090"/>
            <a:ext cx="6453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alt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Since 2011, vegetable area slightly increased while potato and fruit areas slightly decreased. </a:t>
            </a:r>
            <a:endParaRPr lang="en-US" alt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371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Number Placeholder 5">
            <a:extLst>
              <a:ext uri="{FF2B5EF4-FFF2-40B4-BE49-F238E27FC236}">
                <a16:creationId xmlns:a16="http://schemas.microsoft.com/office/drawing/2014/main" id="{54C97554-B655-4C82-A1FB-52BC42807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10D437-E32E-4C5B-9243-4C30706B660B}" type="slidenum">
              <a:rPr kumimoji="0" lang="en-CA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CA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55E0842A-EC94-4F63-983A-07E8B71FB7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3281" y="144613"/>
            <a:ext cx="8229600" cy="1143000"/>
          </a:xfrm>
        </p:spPr>
        <p:txBody>
          <a:bodyPr/>
          <a:lstStyle/>
          <a:p>
            <a:pPr algn="ctr" eaLnBrk="1" hangingPunct="1"/>
            <a:r>
              <a:rPr lang="en-CA" altLang="en-US" sz="2400">
                <a:solidFill>
                  <a:schemeClr val="tx1"/>
                </a:solidFill>
              </a:rPr>
              <a:t>Greenhouse area (‘000 </a:t>
            </a:r>
            <a:r>
              <a:rPr lang="en-CA" altLang="en-US" sz="2400" dirty="0" err="1">
                <a:solidFill>
                  <a:schemeClr val="tx1"/>
                </a:solidFill>
              </a:rPr>
              <a:t>sq</a:t>
            </a:r>
            <a:r>
              <a:rPr lang="en-CA" altLang="en-US" sz="2400" dirty="0">
                <a:solidFill>
                  <a:schemeClr val="tx1"/>
                </a:solidFill>
              </a:rPr>
              <a:t> </a:t>
            </a:r>
            <a:r>
              <a:rPr lang="en-CA" altLang="en-US" sz="2400" dirty="0" err="1">
                <a:solidFill>
                  <a:schemeClr val="tx1"/>
                </a:solidFill>
              </a:rPr>
              <a:t>ft</a:t>
            </a:r>
            <a:r>
              <a:rPr lang="en-CA" altLang="en-US" sz="2400" dirty="0">
                <a:solidFill>
                  <a:schemeClr val="tx1"/>
                </a:solidFill>
              </a:rPr>
              <a:t>), Ontario, 1991-2016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  <p:graphicFrame>
        <p:nvGraphicFramePr>
          <p:cNvPr id="32771" name="Object 3">
            <a:extLst>
              <a:ext uri="{FF2B5EF4-FFF2-40B4-BE49-F238E27FC236}">
                <a16:creationId xmlns:a16="http://schemas.microsoft.com/office/drawing/2014/main" id="{632AEE84-276C-4869-AA0A-B6A14C539A78}"/>
              </a:ext>
            </a:extLst>
          </p:cNvPr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59633676"/>
              </p:ext>
            </p:extLst>
          </p:nvPr>
        </p:nvGraphicFramePr>
        <p:xfrm>
          <a:off x="2180481" y="2166598"/>
          <a:ext cx="5390754" cy="3399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8" name="Chart" r:id="rId3" imgW="0" imgH="0" progId="Excel.Chart.8">
                  <p:embed/>
                </p:oleObj>
              </mc:Choice>
              <mc:Fallback>
                <p:oleObj name="Chart" r:id="rId3" imgW="0" imgH="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0481" y="2166598"/>
                        <a:ext cx="5390754" cy="33991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2" name="Rectangle 4">
            <a:extLst>
              <a:ext uri="{FF2B5EF4-FFF2-40B4-BE49-F238E27FC236}">
                <a16:creationId xmlns:a16="http://schemas.microsoft.com/office/drawing/2014/main" id="{ECE763AA-BA8F-4954-85E2-42B81A476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945" y="6218237"/>
            <a:ext cx="63436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Source: Statistics Canada, Census of Agriculture; </a:t>
            </a:r>
            <a:r>
              <a:rPr kumimoji="0" lang="en-CA" altLang="en-US" sz="12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/>
              </a:rPr>
              <a:t>OMAFRA WEBSITE</a:t>
            </a:r>
            <a:r>
              <a:rPr kumimoji="0" lang="en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6"/>
              </a:rPr>
              <a:t>CANSIM 004-0217 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3860E0D5-AC6F-472D-A872-E0F23AD18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1852" y="5703887"/>
            <a:ext cx="5688013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CA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CA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Significant increase in greenhouse area in 2016 compared to 1991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35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Number Placeholder 5">
            <a:extLst>
              <a:ext uri="{FF2B5EF4-FFF2-40B4-BE49-F238E27FC236}">
                <a16:creationId xmlns:a16="http://schemas.microsoft.com/office/drawing/2014/main" id="{469A164A-B536-4B51-BEEC-C3EE4057F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C0F89E-09E2-479F-BF9F-033A3A9AACD6}" type="slidenum">
              <a:rPr kumimoji="0" lang="en-CA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CA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63701896-1136-4181-B6FD-85688247B8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7219" y="102082"/>
            <a:ext cx="8229600" cy="1143000"/>
          </a:xfrm>
        </p:spPr>
        <p:txBody>
          <a:bodyPr/>
          <a:lstStyle/>
          <a:p>
            <a:pPr algn="ctr" eaLnBrk="1" hangingPunct="1"/>
            <a:r>
              <a:rPr lang="en-CA" altLang="en-US" sz="2400" dirty="0">
                <a:solidFill>
                  <a:schemeClr val="tx1"/>
                </a:solidFill>
              </a:rPr>
              <a:t>Organic Farms, Ontario 2001-2016 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  <p:sp>
        <p:nvSpPr>
          <p:cNvPr id="35843" name="Text Box 3">
            <a:extLst>
              <a:ext uri="{FF2B5EF4-FFF2-40B4-BE49-F238E27FC236}">
                <a16:creationId xmlns:a16="http://schemas.microsoft.com/office/drawing/2014/main" id="{32C5D399-9807-4F81-9E70-FAE4E3FCA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6152098"/>
            <a:ext cx="60499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Source: Statistics Canada, Census of Agriculture; </a:t>
            </a:r>
            <a:r>
              <a:rPr kumimoji="0" lang="en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/>
              </a:rPr>
              <a:t>CANSIM 004-0211 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5844" name="Object 4">
            <a:extLst>
              <a:ext uri="{FF2B5EF4-FFF2-40B4-BE49-F238E27FC236}">
                <a16:creationId xmlns:a16="http://schemas.microsoft.com/office/drawing/2014/main" id="{CBBC9C1F-236B-4E04-8407-2373EB2756E8}"/>
              </a:ext>
            </a:extLst>
          </p:cNvPr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07641148"/>
              </p:ext>
            </p:extLst>
          </p:nvPr>
        </p:nvGraphicFramePr>
        <p:xfrm>
          <a:off x="2165493" y="2106126"/>
          <a:ext cx="6979910" cy="4183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3" name="Chart" r:id="rId5" imgW="9486666" imgH="5686529" progId="MSGraph.Chart.8">
                  <p:embed followColorScheme="full"/>
                </p:oleObj>
              </mc:Choice>
              <mc:Fallback>
                <p:oleObj name="Chart" r:id="rId5" imgW="9486666" imgH="568652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5493" y="2106126"/>
                        <a:ext cx="6979910" cy="41832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1908175" y="1069286"/>
            <a:ext cx="72372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alt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Certified organic farms represent 1.3% of all farms in the province (2016) up from 0.6% in 2001 </a:t>
            </a:r>
          </a:p>
        </p:txBody>
      </p:sp>
    </p:spTree>
    <p:extLst>
      <p:ext uri="{BB962C8B-B14F-4D97-AF65-F5344CB8AC3E}">
        <p14:creationId xmlns:p14="http://schemas.microsoft.com/office/powerpoint/2010/main" val="744117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90108" y="1956389"/>
            <a:ext cx="8694404" cy="3918239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342657" indent="-342657" algn="l" defTabSz="45650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12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pitchFamily="-65" charset="-128"/>
              </a:defRPr>
            </a:lvl1pPr>
            <a:lvl2pPr marL="742236" indent="-284617" algn="l" defTabSz="45650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391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1815" indent="-227693" algn="l" defTabSz="45650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Geneva" charset="-128"/>
                <a:cs typeface="Geneva" charset="-128"/>
              </a:defRPr>
            </a:lvl3pPr>
            <a:lvl4pPr marL="1599435" indent="-227693" algn="l" defTabSz="45650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28" kern="1200">
                <a:solidFill>
                  <a:schemeClr val="tx1"/>
                </a:solidFill>
                <a:latin typeface="+mn-lt"/>
                <a:ea typeface="Geneva" charset="-128"/>
                <a:cs typeface="Geneva"/>
              </a:defRPr>
            </a:lvl4pPr>
            <a:lvl5pPr marL="2057053" indent="-227693" algn="l" defTabSz="45650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28" kern="1200">
                <a:solidFill>
                  <a:schemeClr val="tx1"/>
                </a:solidFill>
                <a:latin typeface="+mn-lt"/>
                <a:ea typeface="Geneva" charset="-128"/>
                <a:cs typeface="Geneva"/>
              </a:defRPr>
            </a:lvl5pPr>
            <a:lvl6pPr marL="2514408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4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0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04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  <a:defRPr/>
            </a:pPr>
            <a:endParaRPr lang="en-CA" sz="2400" dirty="0">
              <a:ea typeface="Garamond" charset="0"/>
              <a:cs typeface="Garamond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CA" sz="2400" b="1" dirty="0">
                <a:ea typeface="Garamond" charset="0"/>
                <a:cs typeface="Garamond" charset="0"/>
              </a:rPr>
              <a:t>About The </a:t>
            </a:r>
            <a:r>
              <a:rPr lang="en-CA" sz="2400" b="1" dirty="0" err="1">
                <a:ea typeface="Garamond" charset="0"/>
                <a:cs typeface="Garamond" charset="0"/>
              </a:rPr>
              <a:t>Agri</a:t>
            </a:r>
            <a:r>
              <a:rPr lang="en-CA" sz="2400" b="1" dirty="0">
                <a:ea typeface="Garamond" charset="0"/>
                <a:cs typeface="Garamond" charset="0"/>
              </a:rPr>
              <a:t>-Food Management Institute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400" b="1" dirty="0">
                <a:ea typeface="Garamond" charset="0"/>
                <a:cs typeface="Garamond" charset="0"/>
              </a:rPr>
              <a:t>Good news! Agriculture and Processing are Thriving in the Province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400" b="1" dirty="0">
                <a:ea typeface="Garamond" charset="0"/>
                <a:cs typeface="Garamond" charset="0"/>
              </a:rPr>
              <a:t>Opportunities in the Agri-food Sector and Your Community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400" b="1" dirty="0">
                <a:ea typeface="Garamond" charset="0"/>
                <a:cs typeface="Garamond" charset="0"/>
              </a:rPr>
              <a:t>Resources and Programs for the Ag Sector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400" b="1" dirty="0">
                <a:ea typeface="Garamond" charset="0"/>
                <a:cs typeface="Garamond" charset="0"/>
              </a:rPr>
              <a:t>Activity: let’s build a value chain!</a:t>
            </a:r>
            <a:endParaRPr lang="en-CA" sz="1100" b="1" dirty="0">
              <a:ea typeface="Garamond" charset="0"/>
              <a:cs typeface="Garamon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8920" y="478465"/>
            <a:ext cx="65390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+mj-lt"/>
                <a:ea typeface="Garamond" charset="0"/>
                <a:cs typeface="Garamond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899589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57B5B7-CFC1-CA44-AFFF-C4A451309039}"/>
              </a:ext>
            </a:extLst>
          </p:cNvPr>
          <p:cNvSpPr txBox="1">
            <a:spLocks/>
          </p:cNvSpPr>
          <p:nvPr/>
        </p:nvSpPr>
        <p:spPr>
          <a:xfrm>
            <a:off x="212926" y="1971849"/>
            <a:ext cx="8786696" cy="39624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b="1"/>
              <a:t>Fewer, larger farms</a:t>
            </a:r>
          </a:p>
          <a:p>
            <a:pPr lvl="1"/>
            <a:r>
              <a:rPr lang="en-CA"/>
              <a:t>But still many small-medium</a:t>
            </a:r>
          </a:p>
          <a:p>
            <a:pPr lvl="1"/>
            <a:r>
              <a:rPr lang="en-CA"/>
              <a:t>Not as consolidated as some other areas of Canada &amp; US</a:t>
            </a:r>
          </a:p>
          <a:p>
            <a:endParaRPr lang="en-CA"/>
          </a:p>
          <a:p>
            <a:r>
              <a:rPr lang="en-CA" b="1"/>
              <a:t>Small to Medium farms are looking for opportunities to differentiate</a:t>
            </a:r>
          </a:p>
          <a:p>
            <a:pPr lvl="1"/>
            <a:r>
              <a:rPr lang="en-CA"/>
              <a:t>Specialty products</a:t>
            </a:r>
          </a:p>
          <a:p>
            <a:pPr lvl="1"/>
            <a:r>
              <a:rPr lang="en-CA"/>
              <a:t>Local food opportunities</a:t>
            </a:r>
          </a:p>
          <a:p>
            <a:pPr lvl="1"/>
            <a:r>
              <a:rPr lang="en-CA"/>
              <a:t>Selling directly to end users</a:t>
            </a:r>
          </a:p>
          <a:p>
            <a:pPr lvl="1"/>
            <a:r>
              <a:rPr lang="en-CA"/>
              <a:t>Working collectively to gain efficiencies</a:t>
            </a:r>
          </a:p>
          <a:p>
            <a:pPr lvl="1"/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CD9E7-B81D-B24E-A6E0-D4AF8E825250}"/>
              </a:ext>
            </a:extLst>
          </p:cNvPr>
          <p:cNvSpPr txBox="1">
            <a:spLocks/>
          </p:cNvSpPr>
          <p:nvPr/>
        </p:nvSpPr>
        <p:spPr>
          <a:xfrm>
            <a:off x="2243322" y="535172"/>
            <a:ext cx="7696200" cy="8715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3400" b="1" dirty="0"/>
              <a:t>Ontario Agriculture Summary</a:t>
            </a:r>
          </a:p>
        </p:txBody>
      </p:sp>
    </p:spTree>
    <p:extLst>
      <p:ext uri="{BB962C8B-B14F-4D97-AF65-F5344CB8AC3E}">
        <p14:creationId xmlns:p14="http://schemas.microsoft.com/office/powerpoint/2010/main" val="3417701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F3C7F3E-0A4E-564A-8ABA-9A66666E2975}"/>
              </a:ext>
            </a:extLst>
          </p:cNvPr>
          <p:cNvSpPr txBox="1">
            <a:spLocks/>
          </p:cNvSpPr>
          <p:nvPr/>
        </p:nvSpPr>
        <p:spPr>
          <a:xfrm>
            <a:off x="1850571" y="467326"/>
            <a:ext cx="7696200" cy="87153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3600" b="1" dirty="0">
                <a:latin typeface="+mj-lt"/>
              </a:rPr>
              <a:t>~3,000 Food and Beverage Processors</a:t>
            </a:r>
          </a:p>
          <a:p>
            <a:pPr marL="0" indent="0">
              <a:buNone/>
            </a:pPr>
            <a:r>
              <a:rPr lang="en-CA" sz="3600" b="1" dirty="0">
                <a:latin typeface="+mj-lt"/>
              </a:rPr>
              <a:t>Many Small and Medium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4770A4-595A-E049-A23B-2DA97B2AC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531" y="1925482"/>
            <a:ext cx="4276938" cy="300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50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984FC4E-0892-F34F-87EA-E91753A00DDE}"/>
              </a:ext>
            </a:extLst>
          </p:cNvPr>
          <p:cNvSpPr txBox="1">
            <a:spLocks/>
          </p:cNvSpPr>
          <p:nvPr/>
        </p:nvSpPr>
        <p:spPr>
          <a:xfrm>
            <a:off x="1885704" y="395935"/>
            <a:ext cx="7696200" cy="8715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3400" dirty="0">
                <a:latin typeface="+mj-lt"/>
              </a:rPr>
              <a:t>Food Processing By Subsector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D3B1DA-BDB9-EE4C-B9EA-CC14744AD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672" y="1475048"/>
            <a:ext cx="4083132" cy="38245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913D07-718E-9644-A031-3B7492D77CF2}"/>
              </a:ext>
            </a:extLst>
          </p:cNvPr>
          <p:cNvSpPr txBox="1"/>
          <p:nvPr/>
        </p:nvSpPr>
        <p:spPr>
          <a:xfrm>
            <a:off x="5227800" y="6077255"/>
            <a:ext cx="3916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Number of Establishments by Subsector, 2012 </a:t>
            </a:r>
            <a:endParaRPr lang="en-CA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DB03E3-50E6-3A44-A512-025FCBE8B951}"/>
              </a:ext>
            </a:extLst>
          </p:cNvPr>
          <p:cNvSpPr txBox="1"/>
          <p:nvPr/>
        </p:nvSpPr>
        <p:spPr>
          <a:xfrm>
            <a:off x="6319157" y="1807029"/>
            <a:ext cx="2372829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Also very diverse: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Meat = 28%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Dairy = 8%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Beverage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Bakery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Grain Milling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Fruit and Veg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  <a:p>
            <a:endParaRPr lang="en-CA" sz="2400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20817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1221" y1="84821" x2="51221" y2="84821"/>
                        <a14:foregroundMark x1="47705" y1="54018" x2="47705" y2="54018"/>
                        <a14:foregroundMark x1="85205" y1="51339" x2="85205" y2="51339"/>
                        <a14:foregroundMark x1="11719" y1="41071" x2="11719" y2="41071"/>
                        <a14:foregroundMark x1="10205" y1="70536" x2="10205" y2="70536"/>
                        <a14:foregroundMark x1="8789" y1="15179" x2="8789" y2="15179"/>
                        <a14:foregroundMark x1="8789" y1="15179" x2="8789" y2="15179"/>
                        <a14:foregroundMark x1="3857" y1="42411" x2="3857" y2="42411"/>
                        <a14:foregroundMark x1="5859" y1="52679" x2="5859" y2="52679"/>
                        <a14:foregroundMark x1="2490" y1="33482" x2="2490" y2="33482"/>
                        <a14:foregroundMark x1="15723" y1="58929" x2="15723" y2="58929"/>
                        <a14:foregroundMark x1="6348" y1="89732" x2="6348" y2="89732"/>
                        <a14:foregroundMark x1="3857" y1="85714" x2="3857" y2="85714"/>
                        <a14:foregroundMark x1="16211" y1="88393" x2="16211" y2="88393"/>
                        <a14:foregroundMark x1="16650" y1="76786" x2="16650" y2="76786"/>
                        <a14:foregroundMark x1="16211" y1="32143" x2="16211" y2="32143"/>
                        <a14:foregroundMark x1="9424" y1="33482" x2="9424" y2="33482"/>
                        <a14:foregroundMark x1="92725" y1="41071" x2="92725" y2="41071"/>
                        <a14:foregroundMark x1="92725" y1="41071" x2="92725" y2="41071"/>
                        <a14:foregroundMark x1="92725" y1="41071" x2="92725" y2="41071"/>
                        <a14:foregroundMark x1="92725" y1="41071" x2="92725" y2="41071"/>
                        <a14:foregroundMark x1="38428" y1="33482" x2="38428" y2="33482"/>
                        <a14:foregroundMark x1="88281" y1="23214" x2="88281" y2="23214"/>
                        <a14:foregroundMark x1="95215" y1="47321" x2="95215" y2="47321"/>
                        <a14:foregroundMark x1="95068" y1="10268" x2="95068" y2="10268"/>
                        <a14:foregroundMark x1="14063" y1="17857" x2="14063" y2="17857"/>
                        <a14:foregroundMark x1="13574" y1="29464" x2="13574" y2="29464"/>
                        <a14:foregroundMark x1="8643" y1="52679" x2="8643" y2="52679"/>
                        <a14:foregroundMark x1="6787" y1="73214" x2="6787" y2="73214"/>
                        <a14:foregroundMark x1="12646" y1="64286" x2="12646" y2="64286"/>
                        <a14:foregroundMark x1="14990" y1="65179" x2="14990" y2="65179"/>
                        <a14:foregroundMark x1="13135" y1="85714" x2="13135" y2="85714"/>
                        <a14:foregroundMark x1="11426" y1="71875" x2="11426" y2="71875"/>
                        <a14:foregroundMark x1="10791" y1="88393" x2="10791" y2="88393"/>
                        <a14:backgroundMark x1="11865" y1="48661" x2="11865" y2="48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11006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603" y="4203231"/>
            <a:ext cx="2232837" cy="16298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1756" y="1849213"/>
            <a:ext cx="81604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Group Question: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Does your region or community have an </a:t>
            </a:r>
            <a:r>
              <a:rPr lang="en-US" sz="2400" dirty="0" err="1"/>
              <a:t>agri</a:t>
            </a:r>
            <a:r>
              <a:rPr lang="en-US" sz="2400" dirty="0"/>
              <a:t>-food sector study?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Have you used it and if so, for what?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940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b="1" dirty="0">
                <a:ea typeface="Garamond" charset="0"/>
                <a:cs typeface="Garamond" charset="0"/>
              </a:rPr>
              <a:t>Opportunities in the </a:t>
            </a:r>
            <a:r>
              <a:rPr lang="en-CA" b="1" dirty="0" err="1">
                <a:ea typeface="Garamond" charset="0"/>
                <a:cs typeface="Garamond" charset="0"/>
              </a:rPr>
              <a:t>Agri</a:t>
            </a:r>
            <a:r>
              <a:rPr lang="en-CA" b="1" dirty="0">
                <a:ea typeface="Garamond" charset="0"/>
                <a:cs typeface="Garamond" charset="0"/>
              </a:rPr>
              <a:t>-food Sector and Your Community</a:t>
            </a:r>
          </a:p>
        </p:txBody>
      </p:sp>
    </p:spTree>
    <p:extLst>
      <p:ext uri="{BB962C8B-B14F-4D97-AF65-F5344CB8AC3E}">
        <p14:creationId xmlns:p14="http://schemas.microsoft.com/office/powerpoint/2010/main" val="883869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3753" y="1788170"/>
            <a:ext cx="48655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Who will buy it?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Do they want it?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Can you grow or make it?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How will it get there?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Can you make it financially viable?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6696" y="478686"/>
            <a:ext cx="5920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Developing an Agri-food Business</a:t>
            </a: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66607126"/>
              </p:ext>
            </p:extLst>
          </p:nvPr>
        </p:nvGraphicFramePr>
        <p:xfrm>
          <a:off x="85061" y="4685922"/>
          <a:ext cx="9037674" cy="1977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57389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433" y="1910325"/>
            <a:ext cx="5757134" cy="30373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7" y="365126"/>
            <a:ext cx="8418286" cy="1325563"/>
          </a:xfrm>
        </p:spPr>
        <p:txBody>
          <a:bodyPr>
            <a:normAutofit/>
          </a:bodyPr>
          <a:lstStyle/>
          <a:p>
            <a:r>
              <a:rPr lang="en-CA" sz="3200" b="1" dirty="0"/>
              <a:t>Agri-food Value Chain Segments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DEBF8B-12CD-4880-923B-8CDD6487E9DD}"/>
              </a:ext>
            </a:extLst>
          </p:cNvPr>
          <p:cNvSpPr txBox="1"/>
          <p:nvPr/>
        </p:nvSpPr>
        <p:spPr>
          <a:xfrm>
            <a:off x="553104" y="5682709"/>
            <a:ext cx="8090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Ontario has the 2nd largest food and beverage manufacturing sector in NA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Ontario-based food processors buying about 65% of farm production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833336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0502010"/>
              </p:ext>
            </p:extLst>
          </p:nvPr>
        </p:nvGraphicFramePr>
        <p:xfrm>
          <a:off x="1766169" y="903767"/>
          <a:ext cx="7283701" cy="4394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 flipH="1">
            <a:off x="2020186" y="457200"/>
            <a:ext cx="2392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Markets</a:t>
            </a:r>
          </a:p>
        </p:txBody>
      </p:sp>
    </p:spTree>
    <p:extLst>
      <p:ext uri="{BB962C8B-B14F-4D97-AF65-F5344CB8AC3E}">
        <p14:creationId xmlns:p14="http://schemas.microsoft.com/office/powerpoint/2010/main" val="915211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870440776"/>
              </p:ext>
            </p:extLst>
          </p:nvPr>
        </p:nvGraphicFramePr>
        <p:xfrm>
          <a:off x="-17721" y="903767"/>
          <a:ext cx="7279758" cy="5390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 flipH="1">
            <a:off x="2020186" y="457200"/>
            <a:ext cx="2392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Markets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63116" y="2519916"/>
            <a:ext cx="34102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2000" dirty="0"/>
              <a:t>Community gardens</a:t>
            </a:r>
          </a:p>
          <a:p>
            <a:pPr marL="285750" indent="-285750">
              <a:buFont typeface="Wingdings" charset="2"/>
              <a:buChar char="ü"/>
            </a:pPr>
            <a:endParaRPr lang="en-US" sz="2000" dirty="0"/>
          </a:p>
          <a:p>
            <a:pPr marL="285750" indent="-285750">
              <a:buFont typeface="Wingdings" charset="2"/>
              <a:buChar char="ü"/>
            </a:pPr>
            <a:r>
              <a:rPr lang="en-US" sz="2000" dirty="0"/>
              <a:t>Serving the local coop</a:t>
            </a:r>
          </a:p>
          <a:p>
            <a:pPr marL="285750" indent="-285750">
              <a:buFont typeface="Wingdings" charset="2"/>
              <a:buChar char="ü"/>
            </a:pPr>
            <a:endParaRPr lang="en-US" sz="2000" dirty="0"/>
          </a:p>
          <a:p>
            <a:pPr marL="285750" indent="-285750">
              <a:buFont typeface="Wingdings" charset="2"/>
              <a:buChar char="ü"/>
            </a:pPr>
            <a:r>
              <a:rPr lang="en-US" sz="2000" dirty="0"/>
              <a:t>Restaurant or cafeteria</a:t>
            </a:r>
          </a:p>
          <a:p>
            <a:pPr marL="285750" indent="-285750">
              <a:buFont typeface="Wingdings" charset="2"/>
              <a:buChar char="ü"/>
            </a:pPr>
            <a:endParaRPr lang="en-US" sz="2000" dirty="0"/>
          </a:p>
          <a:p>
            <a:pPr marL="285750" indent="-285750">
              <a:buFont typeface="Wingdings" charset="2"/>
              <a:buChar char="ü"/>
            </a:pPr>
            <a:r>
              <a:rPr lang="en-US" sz="2000" dirty="0"/>
              <a:t>Saturday farmers market</a:t>
            </a:r>
          </a:p>
        </p:txBody>
      </p:sp>
    </p:spTree>
    <p:extLst>
      <p:ext uri="{BB962C8B-B14F-4D97-AF65-F5344CB8AC3E}">
        <p14:creationId xmlns:p14="http://schemas.microsoft.com/office/powerpoint/2010/main" val="369598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003502468"/>
              </p:ext>
            </p:extLst>
          </p:nvPr>
        </p:nvGraphicFramePr>
        <p:xfrm>
          <a:off x="0" y="457200"/>
          <a:ext cx="4412512" cy="3181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 flipH="1">
            <a:off x="2020186" y="457200"/>
            <a:ext cx="23923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Markets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22A06E-DB85-FC4C-9399-7940A36490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8265" y="954933"/>
            <a:ext cx="1992297" cy="21856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F62392-4DC8-B749-960F-C6B3DBF6A8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8587" y="2956141"/>
            <a:ext cx="2645882" cy="25804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28924C-8021-3F4D-98F8-46C8A2B12403}"/>
              </a:ext>
            </a:extLst>
          </p:cNvPr>
          <p:cNvSpPr/>
          <p:nvPr/>
        </p:nvSpPr>
        <p:spPr>
          <a:xfrm>
            <a:off x="591955" y="5787537"/>
            <a:ext cx="2526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www.actualitealimentaire.com</a:t>
            </a:r>
            <a:r>
              <a:rPr lang="en-US" sz="1200" dirty="0"/>
              <a:t>/</a:t>
            </a:r>
            <a:r>
              <a:rPr lang="en-US" sz="1200" dirty="0" err="1"/>
              <a:t>wp</a:t>
            </a:r>
            <a:r>
              <a:rPr lang="en-US" sz="1200" dirty="0"/>
              <a:t>-content/uploads/2013/08/14-021_localfood_cfic_rpt.pdf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CBC8AE-C2D8-3041-ABFF-EF649D9BFD32}"/>
              </a:ext>
            </a:extLst>
          </p:cNvPr>
          <p:cNvSpPr/>
          <p:nvPr/>
        </p:nvSpPr>
        <p:spPr>
          <a:xfrm>
            <a:off x="6411714" y="3176957"/>
            <a:ext cx="18788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tbfoodstrategy.com</a:t>
            </a:r>
            <a:r>
              <a:rPr lang="en-US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8084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87" y="4476306"/>
            <a:ext cx="1811542" cy="13586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237" y="1509823"/>
            <a:ext cx="2227943" cy="3347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9097" y="3542414"/>
            <a:ext cx="1176154" cy="15682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5650" y="3422650"/>
            <a:ext cx="12700" cy="1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88" y="2449479"/>
            <a:ext cx="1811541" cy="13586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93984" y="415932"/>
            <a:ext cx="315080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About me</a:t>
            </a:r>
            <a:r>
              <a:rPr lang="is-IS" sz="2200" b="1" dirty="0"/>
              <a:t>…</a:t>
            </a:r>
          </a:p>
          <a:p>
            <a:pPr marL="285750" indent="-285750">
              <a:buFont typeface="Arial" charset="0"/>
              <a:buChar char="•"/>
            </a:pPr>
            <a:r>
              <a:rPr lang="is-IS" dirty="0"/>
              <a:t>With AMI for 7 years</a:t>
            </a:r>
          </a:p>
          <a:p>
            <a:pPr marL="285750" indent="-285750">
              <a:buFont typeface="Arial" charset="0"/>
              <a:buChar char="•"/>
            </a:pPr>
            <a:r>
              <a:rPr lang="is-IS" dirty="0"/>
              <a:t>City and country living</a:t>
            </a:r>
          </a:p>
          <a:p>
            <a:pPr marL="285750" indent="-285750">
              <a:buFont typeface="Arial" charset="0"/>
              <a:buChar char="•"/>
            </a:pPr>
            <a:r>
              <a:rPr lang="is-IS" dirty="0"/>
              <a:t>Volunteer work with dogs</a:t>
            </a:r>
          </a:p>
          <a:p>
            <a:pPr marL="285750" indent="-285750">
              <a:buFont typeface="Arial" charset="0"/>
              <a:buChar char="•"/>
            </a:pPr>
            <a:r>
              <a:rPr lang="is-IS" dirty="0"/>
              <a:t>This year I saw a Snowy Owl!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450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65850246"/>
              </p:ext>
            </p:extLst>
          </p:nvPr>
        </p:nvGraphicFramePr>
        <p:xfrm>
          <a:off x="121174" y="764976"/>
          <a:ext cx="4291338" cy="3224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 flipH="1">
            <a:off x="2020186" y="457200"/>
            <a:ext cx="23923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/>
              <a:t>Markets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7F4D1C-F44A-6A4F-BE8A-AE4D527C547D}"/>
              </a:ext>
            </a:extLst>
          </p:cNvPr>
          <p:cNvSpPr txBox="1"/>
          <p:nvPr/>
        </p:nvSpPr>
        <p:spPr>
          <a:xfrm>
            <a:off x="353250" y="4651647"/>
            <a:ext cx="372617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What are current food trends?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FBBFAA-D0AC-5446-AAB5-C1CA2254F59B}"/>
              </a:ext>
            </a:extLst>
          </p:cNvPr>
          <p:cNvSpPr/>
          <p:nvPr/>
        </p:nvSpPr>
        <p:spPr>
          <a:xfrm>
            <a:off x="4311503" y="1285492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92075" indent="-92075">
              <a:buFont typeface="Arial" charset="0"/>
              <a:buChar char="•"/>
            </a:pPr>
            <a:r>
              <a:rPr lang="en-US" dirty="0"/>
              <a:t>Socio-demographics of underserved groups</a:t>
            </a:r>
          </a:p>
          <a:p>
            <a:pPr marL="92075" lvl="1" indent="-92075">
              <a:buFont typeface="Arial" charset="0"/>
              <a:buChar char="•"/>
            </a:pPr>
            <a:r>
              <a:rPr lang="en-US" dirty="0"/>
              <a:t>Organic</a:t>
            </a:r>
          </a:p>
          <a:p>
            <a:pPr marL="92075" lvl="1" indent="-92075">
              <a:buFont typeface="Arial" charset="0"/>
              <a:buChar char="•"/>
            </a:pPr>
            <a:r>
              <a:rPr lang="en-US" dirty="0"/>
              <a:t>Vegetarian or soy based</a:t>
            </a:r>
          </a:p>
          <a:p>
            <a:pPr marL="92075" indent="-92075">
              <a:buFont typeface="Arial" charset="0"/>
              <a:buChar char="•"/>
            </a:pPr>
            <a:r>
              <a:rPr lang="en-US" dirty="0"/>
              <a:t>Gourmet and artisan</a:t>
            </a:r>
          </a:p>
          <a:p>
            <a:pPr marL="92075" lvl="1" indent="-92075">
              <a:buFont typeface="Arial" charset="0"/>
              <a:buChar char="•"/>
            </a:pPr>
            <a:r>
              <a:rPr lang="en-US" dirty="0"/>
              <a:t>Handmade </a:t>
            </a:r>
          </a:p>
          <a:p>
            <a:pPr marL="92075" lvl="1" indent="-92075">
              <a:buFont typeface="Arial" charset="0"/>
              <a:buChar char="•"/>
            </a:pPr>
            <a:r>
              <a:rPr lang="en-US" dirty="0" err="1"/>
              <a:t>Loca-vore</a:t>
            </a:r>
            <a:r>
              <a:rPr lang="en-US" dirty="0"/>
              <a:t> &amp; “Terroir”</a:t>
            </a:r>
          </a:p>
          <a:p>
            <a:pPr marL="92075" lvl="1" indent="-92075">
              <a:buFont typeface="Arial" charset="0"/>
              <a:buChar char="•"/>
            </a:pPr>
            <a:r>
              <a:rPr lang="en-US" dirty="0"/>
              <a:t>Value added (chopped and ready to cook)</a:t>
            </a:r>
          </a:p>
          <a:p>
            <a:pPr marL="185738" indent="-185738">
              <a:buFont typeface="Arial" charset="0"/>
              <a:buChar char="•"/>
            </a:pPr>
            <a:r>
              <a:rPr lang="en-US" dirty="0"/>
              <a:t>Ethnicity related markets</a:t>
            </a:r>
          </a:p>
          <a:p>
            <a:pPr marL="185738" lvl="1" indent="-185738">
              <a:buFont typeface="Arial" charset="0"/>
              <a:buChar char="•"/>
            </a:pPr>
            <a:r>
              <a:rPr lang="en-US" dirty="0"/>
              <a:t>Goat meat for Caribbean market</a:t>
            </a:r>
          </a:p>
          <a:p>
            <a:pPr marL="185738" lvl="1" indent="-185738">
              <a:buFont typeface="Arial" charset="0"/>
              <a:buChar char="•"/>
            </a:pPr>
            <a:r>
              <a:rPr lang="en-US" dirty="0"/>
              <a:t>Lentils</a:t>
            </a:r>
          </a:p>
          <a:p>
            <a:pPr marL="185738" indent="-185738">
              <a:buFont typeface="Arial" charset="0"/>
              <a:buChar char="•"/>
            </a:pPr>
            <a:r>
              <a:rPr lang="en-US" dirty="0"/>
              <a:t>Halal and Kosher</a:t>
            </a:r>
          </a:p>
          <a:p>
            <a:pPr marL="185738" lvl="1" indent="-185738">
              <a:buFont typeface="Arial" charset="0"/>
              <a:buChar char="•"/>
            </a:pPr>
            <a:r>
              <a:rPr lang="en-US" dirty="0"/>
              <a:t>Lamb during Eid</a:t>
            </a:r>
          </a:p>
          <a:p>
            <a:pPr marL="185738" indent="-185738">
              <a:buFont typeface="Arial" charset="0"/>
              <a:buChar char="•"/>
            </a:pPr>
            <a:r>
              <a:rPr lang="en-US" dirty="0"/>
              <a:t>“Free from” </a:t>
            </a:r>
          </a:p>
          <a:p>
            <a:pPr marL="185738" lvl="1" indent="-185738">
              <a:buFont typeface="Arial" charset="0"/>
              <a:buChar char="•"/>
            </a:pPr>
            <a:r>
              <a:rPr lang="en-US" dirty="0"/>
              <a:t>Allergies</a:t>
            </a:r>
          </a:p>
          <a:p>
            <a:pPr marL="185738" lvl="1" indent="-185738">
              <a:buFont typeface="Arial" charset="0"/>
              <a:buChar char="•"/>
            </a:pPr>
            <a:r>
              <a:rPr lang="en-US" dirty="0"/>
              <a:t>Gluten</a:t>
            </a:r>
          </a:p>
          <a:p>
            <a:pPr marL="185738" indent="-185738">
              <a:buFont typeface="Arial" charset="0"/>
              <a:buChar char="•"/>
            </a:pPr>
            <a:r>
              <a:rPr lang="en-US" dirty="0"/>
              <a:t>Preference </a:t>
            </a:r>
          </a:p>
          <a:p>
            <a:pPr marL="185738" lvl="1" indent="-185738">
              <a:buFont typeface="Arial" charset="0"/>
              <a:buChar char="•"/>
            </a:pPr>
            <a:r>
              <a:rPr lang="en-US" dirty="0"/>
              <a:t>Clean labelling</a:t>
            </a:r>
          </a:p>
          <a:p>
            <a:pPr marL="185738" lvl="1" indent="-185738">
              <a:buFont typeface="Arial" charset="0"/>
              <a:buChar char="•"/>
            </a:pPr>
            <a:r>
              <a:rPr lang="en-US" dirty="0"/>
              <a:t>“Healthy” claims (</a:t>
            </a:r>
            <a:r>
              <a:rPr lang="en-US" dirty="0" err="1"/>
              <a:t>ie</a:t>
            </a:r>
            <a:r>
              <a:rPr lang="en-US" dirty="0"/>
              <a:t>. Anti-oxidants</a:t>
            </a:r>
          </a:p>
        </p:txBody>
      </p:sp>
    </p:spTree>
    <p:extLst>
      <p:ext uri="{BB962C8B-B14F-4D97-AF65-F5344CB8AC3E}">
        <p14:creationId xmlns:p14="http://schemas.microsoft.com/office/powerpoint/2010/main" val="8082827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BD7A6B6-B390-F44D-A0BF-F0CCEB264F1A}"/>
              </a:ext>
            </a:extLst>
          </p:cNvPr>
          <p:cNvSpPr txBox="1">
            <a:spLocks/>
          </p:cNvSpPr>
          <p:nvPr/>
        </p:nvSpPr>
        <p:spPr>
          <a:xfrm>
            <a:off x="-345142" y="432827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Finding and Assessing the Market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DBBD69B-6790-9240-B215-0123261E21D3}"/>
              </a:ext>
            </a:extLst>
          </p:cNvPr>
          <p:cNvSpPr txBox="1">
            <a:spLocks/>
          </p:cNvSpPr>
          <p:nvPr/>
        </p:nvSpPr>
        <p:spPr>
          <a:xfrm>
            <a:off x="259976" y="1758390"/>
            <a:ext cx="10515600" cy="435133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You can find out if there is a market for your product by:</a:t>
            </a:r>
          </a:p>
          <a:p>
            <a:pPr lvl="1"/>
            <a:r>
              <a:rPr lang="en-US" sz="2400" dirty="0"/>
              <a:t>Understanding the </a:t>
            </a:r>
            <a:r>
              <a:rPr lang="en-US" sz="2400" b="1" dirty="0"/>
              <a:t>revenues</a:t>
            </a:r>
            <a:r>
              <a:rPr lang="en-US" sz="2400" dirty="0"/>
              <a:t> for the market</a:t>
            </a:r>
          </a:p>
          <a:p>
            <a:pPr lvl="1"/>
            <a:r>
              <a:rPr lang="en-US" sz="2400" dirty="0"/>
              <a:t>Knowing how many </a:t>
            </a:r>
            <a:r>
              <a:rPr lang="en-US" sz="2400" b="1" dirty="0"/>
              <a:t>competitors</a:t>
            </a:r>
            <a:r>
              <a:rPr lang="en-US" sz="2400" dirty="0"/>
              <a:t> there are</a:t>
            </a:r>
          </a:p>
          <a:p>
            <a:pPr lvl="1"/>
            <a:r>
              <a:rPr lang="en-US" sz="2400" dirty="0"/>
              <a:t>Determining if the market is </a:t>
            </a:r>
            <a:r>
              <a:rPr lang="en-US" sz="2400" b="1" dirty="0"/>
              <a:t>growing or shrinking</a:t>
            </a:r>
          </a:p>
          <a:p>
            <a:pPr marL="457200" lvl="1" indent="0">
              <a:buFont typeface="Arial"/>
              <a:buNone/>
            </a:pPr>
            <a:endParaRPr lang="en-US" sz="2400" b="1" dirty="0"/>
          </a:p>
          <a:p>
            <a:r>
              <a:rPr lang="en-US" sz="2400" b="1" dirty="0"/>
              <a:t>You can further assess this market by finding out:</a:t>
            </a:r>
          </a:p>
          <a:p>
            <a:pPr lvl="1"/>
            <a:r>
              <a:rPr lang="en-US" sz="2400" dirty="0"/>
              <a:t>What has made the existing firms in this market successful</a:t>
            </a:r>
          </a:p>
          <a:p>
            <a:pPr lvl="1"/>
            <a:r>
              <a:rPr lang="en-US" sz="2400" dirty="0"/>
              <a:t>Are there different segments to the market, or is there a niche?</a:t>
            </a:r>
          </a:p>
          <a:p>
            <a:pPr lvl="1"/>
            <a:r>
              <a:rPr lang="en-US" sz="2400" dirty="0"/>
              <a:t>What group of consumers could be targeted first?</a:t>
            </a:r>
          </a:p>
          <a:p>
            <a:pPr lvl="1"/>
            <a:endParaRPr lang="en-US" sz="2400" dirty="0"/>
          </a:p>
          <a:p>
            <a:pPr marL="457200" lvl="1" indent="0">
              <a:buFont typeface="Arial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293829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6617" y="417065"/>
            <a:ext cx="52418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Production Capacity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03497" y="1681414"/>
            <a:ext cx="77405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you grow it or make it?</a:t>
            </a:r>
          </a:p>
          <a:p>
            <a:endParaRPr lang="en-US" dirty="0"/>
          </a:p>
          <a:p>
            <a:r>
              <a:rPr lang="en-US" dirty="0"/>
              <a:t>Can you grow or make enough?</a:t>
            </a:r>
          </a:p>
          <a:p>
            <a:endParaRPr lang="en-US" dirty="0"/>
          </a:p>
          <a:p>
            <a:r>
              <a:rPr lang="en-US" dirty="0"/>
              <a:t>Will it make money?</a:t>
            </a:r>
          </a:p>
          <a:p>
            <a:endParaRPr lang="en-US" dirty="0"/>
          </a:p>
          <a:p>
            <a:r>
              <a:rPr lang="en-US" dirty="0"/>
              <a:t>What assets are available?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What grants or investments are available?</a:t>
            </a:r>
          </a:p>
          <a:p>
            <a:r>
              <a:rPr lang="en-US" dirty="0"/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95" y="5280214"/>
            <a:ext cx="1495722" cy="55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418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077" y="451970"/>
            <a:ext cx="4346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Don’t let distribution get you down!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10077" y="884787"/>
            <a:ext cx="8398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are a number of models that have been developed in Ontario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529" y="1751353"/>
            <a:ext cx="2154136" cy="21541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114226"/>
            <a:ext cx="2818626" cy="1535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4781412"/>
            <a:ext cx="35193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Helvetica" charset="0"/>
              </a:rPr>
              <a:t>Northern School Fruit and Vegetable Snack Program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804" y="5427743"/>
            <a:ext cx="2254693" cy="875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6566" y="1710218"/>
            <a:ext cx="2239742" cy="125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777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85608AC-081F-714A-8D4B-AEA5458BDB68}"/>
              </a:ext>
            </a:extLst>
          </p:cNvPr>
          <p:cNvSpPr txBox="1">
            <a:spLocks/>
          </p:cNvSpPr>
          <p:nvPr/>
        </p:nvSpPr>
        <p:spPr>
          <a:xfrm>
            <a:off x="306637" y="1503816"/>
            <a:ext cx="9027042" cy="489376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Farmer interest</a:t>
            </a:r>
          </a:p>
          <a:p>
            <a:pPr marL="0" indent="0">
              <a:buNone/>
            </a:pPr>
            <a:r>
              <a:rPr lang="en-US" sz="2400" dirty="0"/>
              <a:t>Are local farmers interested? </a:t>
            </a:r>
          </a:p>
          <a:p>
            <a:pPr lvl="2"/>
            <a:r>
              <a:rPr lang="en-US" dirty="0"/>
              <a:t>Who? How many?</a:t>
            </a:r>
          </a:p>
          <a:p>
            <a:pPr lvl="2"/>
            <a:r>
              <a:rPr lang="en-US" dirty="0"/>
              <a:t>What are they </a:t>
            </a:r>
            <a:r>
              <a:rPr lang="en-US" i="1" dirty="0"/>
              <a:t>really good </a:t>
            </a:r>
            <a:r>
              <a:rPr lang="en-US" dirty="0"/>
              <a:t>at producing?</a:t>
            </a:r>
          </a:p>
          <a:p>
            <a:pPr lvl="2"/>
            <a:r>
              <a:rPr lang="en-US" dirty="0"/>
              <a:t>Are there opportunities for </a:t>
            </a:r>
            <a:r>
              <a:rPr lang="en-US" b="1" dirty="0"/>
              <a:t>new farmer training</a:t>
            </a:r>
            <a:r>
              <a:rPr lang="en-US" dirty="0"/>
              <a:t>?</a:t>
            </a:r>
          </a:p>
          <a:p>
            <a:pPr lvl="2"/>
            <a:r>
              <a:rPr lang="en-US" dirty="0"/>
              <a:t>What traditional knowledge can be shared?</a:t>
            </a:r>
          </a:p>
          <a:p>
            <a:endParaRPr lang="en-US" sz="2400" dirty="0"/>
          </a:p>
          <a:p>
            <a:r>
              <a:rPr lang="en-US" sz="2400" dirty="0"/>
              <a:t>Processor interest</a:t>
            </a:r>
          </a:p>
          <a:p>
            <a:pPr lvl="1"/>
            <a:r>
              <a:rPr lang="en-US" sz="2400" dirty="0"/>
              <a:t>Who is making food products locally?</a:t>
            </a:r>
          </a:p>
          <a:p>
            <a:pPr lvl="1"/>
            <a:r>
              <a:rPr lang="en-US" sz="2400" dirty="0"/>
              <a:t>Can they mentor others and share knowledge?</a:t>
            </a:r>
          </a:p>
          <a:p>
            <a:pPr lvl="1"/>
            <a:r>
              <a:rPr lang="en-US" sz="2400" dirty="0"/>
              <a:t>Where can they go for more information?</a:t>
            </a:r>
          </a:p>
          <a:p>
            <a:pPr lvl="1"/>
            <a:endParaRPr lang="en-US" sz="2400" dirty="0"/>
          </a:p>
          <a:p>
            <a:r>
              <a:rPr lang="en-US" sz="2400" dirty="0"/>
              <a:t>Food safety</a:t>
            </a:r>
          </a:p>
          <a:p>
            <a:pPr lvl="1"/>
            <a:r>
              <a:rPr lang="en-US" sz="2400" dirty="0"/>
              <a:t>Do your farmer suppliers have food safety programs in place?</a:t>
            </a:r>
          </a:p>
          <a:p>
            <a:pPr lvl="2"/>
            <a:r>
              <a:rPr lang="en-US" dirty="0"/>
              <a:t>If not, can you provide training and support to get there?</a:t>
            </a:r>
          </a:p>
          <a:p>
            <a:pPr marL="0" indent="0">
              <a:buFont typeface="Arial"/>
              <a:buNone/>
            </a:pPr>
            <a:endParaRPr lang="en-CA" sz="24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59523C5-1AE4-F84F-87A8-E96B655E95BC}"/>
              </a:ext>
            </a:extLst>
          </p:cNvPr>
          <p:cNvSpPr txBox="1">
            <a:spLocks/>
          </p:cNvSpPr>
          <p:nvPr/>
        </p:nvSpPr>
        <p:spPr>
          <a:xfrm>
            <a:off x="1787812" y="387628"/>
            <a:ext cx="7545867" cy="101743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3400" dirty="0">
                <a:latin typeface="+mj-lt"/>
                <a:ea typeface="Arial Hebrew" charset="-79"/>
                <a:cs typeface="Arial Hebrew" charset="-79"/>
              </a:rPr>
              <a:t>Finding </a:t>
            </a:r>
            <a:r>
              <a:rPr lang="en-CA" sz="3400" dirty="0" err="1">
                <a:latin typeface="+mj-lt"/>
                <a:ea typeface="Arial Hebrew" charset="-79"/>
                <a:cs typeface="Arial Hebrew" charset="-79"/>
              </a:rPr>
              <a:t>agri</a:t>
            </a:r>
            <a:r>
              <a:rPr lang="en-CA" sz="3400" dirty="0">
                <a:latin typeface="+mj-lt"/>
                <a:ea typeface="Arial Hebrew" charset="-79"/>
                <a:cs typeface="Arial Hebrew" charset="-79"/>
              </a:rPr>
              <a:t>-food leaders</a:t>
            </a:r>
          </a:p>
        </p:txBody>
      </p:sp>
    </p:spTree>
    <p:extLst>
      <p:ext uri="{BB962C8B-B14F-4D97-AF65-F5344CB8AC3E}">
        <p14:creationId xmlns:p14="http://schemas.microsoft.com/office/powerpoint/2010/main" val="3823363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4689006"/>
              </p:ext>
            </p:extLst>
          </p:nvPr>
        </p:nvGraphicFramePr>
        <p:xfrm>
          <a:off x="880462" y="1586547"/>
          <a:ext cx="7383075" cy="4618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4669" y="1552354"/>
            <a:ext cx="3838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purpose of a business case is </a:t>
            </a:r>
            <a:r>
              <a:rPr lang="en-US"/>
              <a:t>to communicate to project partners</a:t>
            </a:r>
            <a:r>
              <a:rPr lang="is-IS" dirty="0"/>
              <a:t>…</a:t>
            </a:r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9946" y="257989"/>
            <a:ext cx="716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Foundation for Building a Business Case</a:t>
            </a:r>
          </a:p>
        </p:txBody>
      </p:sp>
    </p:spTree>
    <p:extLst>
      <p:ext uri="{BB962C8B-B14F-4D97-AF65-F5344CB8AC3E}">
        <p14:creationId xmlns:p14="http://schemas.microsoft.com/office/powerpoint/2010/main" val="3162411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3443" y="1201479"/>
            <a:ext cx="346621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pPr marL="285750" indent="-285750">
              <a:buFont typeface="Wingdings" charset="2"/>
              <a:buChar char="ü"/>
            </a:pPr>
            <a:r>
              <a:rPr lang="en-US" sz="2800" dirty="0">
                <a:solidFill>
                  <a:srgbClr val="FF0000"/>
                </a:solidFill>
              </a:rPr>
              <a:t>S</a:t>
            </a:r>
            <a:r>
              <a:rPr lang="en-US" sz="2800" dirty="0"/>
              <a:t>pecific</a:t>
            </a:r>
          </a:p>
          <a:p>
            <a:pPr marL="285750" indent="-285750">
              <a:buFont typeface="Wingdings" charset="2"/>
              <a:buChar char="ü"/>
            </a:pPr>
            <a:endParaRPr lang="en-US" sz="2800" dirty="0"/>
          </a:p>
          <a:p>
            <a:pPr marL="285750" indent="-285750">
              <a:buFont typeface="Wingdings" charset="2"/>
              <a:buChar char="ü"/>
            </a:pPr>
            <a:r>
              <a:rPr lang="en-US" sz="2800" dirty="0">
                <a:solidFill>
                  <a:srgbClr val="FF0000"/>
                </a:solidFill>
              </a:rPr>
              <a:t>M</a:t>
            </a:r>
            <a:r>
              <a:rPr lang="en-US" sz="2800" dirty="0"/>
              <a:t>easurable</a:t>
            </a:r>
          </a:p>
          <a:p>
            <a:pPr marL="285750" indent="-285750">
              <a:buFont typeface="Wingdings" charset="2"/>
              <a:buChar char="ü"/>
            </a:pPr>
            <a:endParaRPr lang="en-US" sz="2800" dirty="0"/>
          </a:p>
          <a:p>
            <a:pPr marL="285750" indent="-285750">
              <a:buFont typeface="Wingdings" charset="2"/>
              <a:buChar char="ü"/>
            </a:pPr>
            <a:r>
              <a:rPr lang="en-US" sz="2800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chievable </a:t>
            </a:r>
          </a:p>
          <a:p>
            <a:pPr marL="285750" indent="-285750">
              <a:buFont typeface="Wingdings" charset="2"/>
              <a:buChar char="ü"/>
            </a:pPr>
            <a:endParaRPr lang="en-US" sz="2800" dirty="0"/>
          </a:p>
          <a:p>
            <a:pPr marL="285750" indent="-285750">
              <a:buFont typeface="Wingdings" charset="2"/>
              <a:buChar char="ü"/>
            </a:pPr>
            <a:r>
              <a:rPr lang="en-US" sz="2800" dirty="0">
                <a:solidFill>
                  <a:srgbClr val="FF0000"/>
                </a:solidFill>
              </a:rPr>
              <a:t>R</a:t>
            </a:r>
            <a:r>
              <a:rPr lang="en-US" sz="2800" dirty="0"/>
              <a:t>ealistic </a:t>
            </a:r>
          </a:p>
          <a:p>
            <a:pPr marL="285750" indent="-285750">
              <a:buFont typeface="Wingdings" charset="2"/>
              <a:buChar char="ü"/>
            </a:pPr>
            <a:endParaRPr lang="en-US" sz="2800" dirty="0"/>
          </a:p>
          <a:p>
            <a:pPr marL="285750" indent="-285750">
              <a:buFont typeface="Wingdings" charset="2"/>
              <a:buChar char="ü"/>
            </a:pPr>
            <a:r>
              <a:rPr lang="en-US" sz="2800" dirty="0">
                <a:solidFill>
                  <a:srgbClr val="FF0000"/>
                </a:solidFill>
              </a:rPr>
              <a:t>T</a:t>
            </a:r>
            <a:r>
              <a:rPr lang="en-US" sz="2800" dirty="0"/>
              <a:t>ime bound</a:t>
            </a:r>
          </a:p>
        </p:txBody>
      </p:sp>
      <p:sp>
        <p:nvSpPr>
          <p:cNvPr id="3" name="Rectangle 2"/>
          <p:cNvSpPr/>
          <p:nvPr/>
        </p:nvSpPr>
        <p:spPr>
          <a:xfrm>
            <a:off x="2094614" y="417477"/>
            <a:ext cx="5044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Costs and Benefits need to be: SMART!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48058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4251" y="903768"/>
            <a:ext cx="586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Cost Benefit Analysis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512" y="2154512"/>
            <a:ext cx="2946617" cy="254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395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0790" y="255182"/>
            <a:ext cx="2955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1. Cost benefit analysis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050153"/>
              </p:ext>
            </p:extLst>
          </p:nvPr>
        </p:nvGraphicFramePr>
        <p:xfrm>
          <a:off x="244549" y="748416"/>
          <a:ext cx="8708064" cy="577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7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7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7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70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Initial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Benefits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Examples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Purchase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36525" indent="-136525">
                        <a:buFont typeface="Arial" charset="0"/>
                        <a:buChar char="•"/>
                        <a:tabLst/>
                      </a:pPr>
                      <a:r>
                        <a:rPr lang="en-US" dirty="0"/>
                        <a:t>Actual cost</a:t>
                      </a:r>
                    </a:p>
                    <a:p>
                      <a:pPr marL="136525" indent="-136525">
                        <a:buFont typeface="Arial" charset="0"/>
                        <a:buChar char="•"/>
                        <a:tabLst/>
                      </a:pPr>
                      <a:r>
                        <a:rPr lang="en-US" dirty="0"/>
                        <a:t>shipping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Reduced expenses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6525" indent="-136525">
                        <a:buFont typeface="Arial" charset="0"/>
                        <a:buChar char="•"/>
                        <a:tabLst/>
                      </a:pPr>
                      <a:r>
                        <a:rPr lang="en-US" dirty="0"/>
                        <a:t>Calculate the hours it saves, hourly rate of the person doing that task</a:t>
                      </a:r>
                    </a:p>
                    <a:p>
                      <a:pPr marL="136525" indent="-136525">
                        <a:buFont typeface="Arial" charset="0"/>
                        <a:buChar char="•"/>
                        <a:tabLst/>
                      </a:pPr>
                      <a:r>
                        <a:rPr lang="en-US" dirty="0"/>
                        <a:t>Less</a:t>
                      </a:r>
                      <a:r>
                        <a:rPr lang="en-US" baseline="0" dirty="0"/>
                        <a:t> gas used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Installment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36525" indent="-136525">
                        <a:buFont typeface="Arial" charset="0"/>
                        <a:buChar char="•"/>
                        <a:tabLst/>
                      </a:pPr>
                      <a:r>
                        <a:rPr lang="en-US" dirty="0" err="1"/>
                        <a:t>Ie</a:t>
                      </a:r>
                      <a:r>
                        <a:rPr lang="en-US" dirty="0"/>
                        <a:t>.  Processing equipment</a:t>
                      </a:r>
                    </a:p>
                    <a:p>
                      <a:pPr marL="136525" indent="-136525">
                        <a:buFont typeface="Arial" charset="0"/>
                        <a:buChar char="•"/>
                        <a:tabLst/>
                      </a:pPr>
                      <a:r>
                        <a:rPr lang="en-US" dirty="0"/>
                        <a:t>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Increased</a:t>
                      </a:r>
                      <a:r>
                        <a:rPr lang="en-US" baseline="0" dirty="0"/>
                        <a:t> revenue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6525" indent="-136525">
                        <a:buFont typeface="Arial" charset="0"/>
                        <a:buChar char="•"/>
                        <a:tabLst/>
                      </a:pPr>
                      <a:r>
                        <a:rPr lang="en-US" dirty="0"/>
                        <a:t>Improved</a:t>
                      </a:r>
                      <a:r>
                        <a:rPr lang="en-US" baseline="0" dirty="0"/>
                        <a:t> quality</a:t>
                      </a:r>
                    </a:p>
                    <a:p>
                      <a:pPr marL="136525" indent="-136525">
                        <a:buFont typeface="Arial" charset="0"/>
                        <a:buChar char="•"/>
                        <a:tabLst/>
                      </a:pPr>
                      <a:r>
                        <a:rPr lang="en-US" baseline="0" dirty="0"/>
                        <a:t>Improved volume</a:t>
                      </a:r>
                    </a:p>
                    <a:p>
                      <a:pPr marL="136525" indent="-136525">
                        <a:buFont typeface="Arial" charset="0"/>
                        <a:buChar char="•"/>
                        <a:tabLst/>
                      </a:pPr>
                      <a:r>
                        <a:rPr lang="en-US" baseline="0" dirty="0"/>
                        <a:t>$ earned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36525" indent="-136525">
                        <a:buFont typeface="Arial" charset="0"/>
                        <a:buChar char="•"/>
                        <a:tabLst/>
                      </a:pPr>
                      <a:r>
                        <a:rPr lang="en-US" dirty="0"/>
                        <a:t>Gas/oil changes</a:t>
                      </a:r>
                    </a:p>
                    <a:p>
                      <a:pPr marL="136525" indent="-136525">
                        <a:buFont typeface="Arial" charset="0"/>
                        <a:buChar char="•"/>
                        <a:tabLst/>
                      </a:pPr>
                      <a:r>
                        <a:rPr lang="en-US" baseline="0" dirty="0"/>
                        <a:t>Time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Increased markets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6525" indent="-136525">
                        <a:buFont typeface="Arial" charset="0"/>
                        <a:buChar char="•"/>
                        <a:tabLst/>
                      </a:pPr>
                      <a:r>
                        <a:rPr lang="en-US" dirty="0"/>
                        <a:t>More variety (</a:t>
                      </a:r>
                      <a:r>
                        <a:rPr lang="en-US" dirty="0" err="1"/>
                        <a:t>ie</a:t>
                      </a:r>
                      <a:r>
                        <a:rPr lang="en-US" dirty="0"/>
                        <a:t> small potatoes and large potatoes)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maintenance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36525" indent="-136525">
                        <a:buFont typeface="Arial" charset="0"/>
                        <a:buChar char="•"/>
                        <a:tabLst/>
                      </a:pPr>
                      <a:r>
                        <a:rPr lang="en-US" dirty="0"/>
                        <a:t>Replacement</a:t>
                      </a:r>
                      <a:r>
                        <a:rPr lang="en-US" baseline="0" dirty="0"/>
                        <a:t> parts</a:t>
                      </a:r>
                    </a:p>
                    <a:p>
                      <a:pPr marL="136525" indent="-136525">
                        <a:buFont typeface="Arial" charset="0"/>
                        <a:buChar char="•"/>
                        <a:tabLst/>
                      </a:pPr>
                      <a:r>
                        <a:rPr lang="en-US" dirty="0"/>
                        <a:t>Maintenance person</a:t>
                      </a:r>
                    </a:p>
                    <a:p>
                      <a:pPr marL="136525" indent="-136525">
                        <a:buFont typeface="Arial" charset="0"/>
                        <a:buChar char="•"/>
                        <a:tabLst/>
                      </a:pPr>
                      <a:r>
                        <a:rPr lang="en-US" dirty="0"/>
                        <a:t>How long will the equipment last?</a:t>
                      </a:r>
                    </a:p>
                    <a:p>
                      <a:pPr marL="136525" indent="-136525">
                        <a:buFont typeface="Arial" charset="0"/>
                        <a:buChar char="•"/>
                        <a:tabLst/>
                      </a:pPr>
                      <a:r>
                        <a:rPr lang="en-US" dirty="0"/>
                        <a:t>Storage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Risk reduction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indent="-179388">
                        <a:buFont typeface="Arial" charset="0"/>
                        <a:buChar char="•"/>
                        <a:tabLst/>
                      </a:pPr>
                      <a:r>
                        <a:rPr lang="en-US" dirty="0" err="1"/>
                        <a:t>Ie</a:t>
                      </a:r>
                      <a:r>
                        <a:rPr lang="en-US" dirty="0"/>
                        <a:t>. Old equipment is dangerous to users</a:t>
                      </a:r>
                    </a:p>
                    <a:p>
                      <a:pPr marL="179388" indent="-179388">
                        <a:buFont typeface="Arial" charset="0"/>
                        <a:buChar char="•"/>
                        <a:tabLst/>
                      </a:pPr>
                      <a:r>
                        <a:rPr lang="en-US" dirty="0"/>
                        <a:t>Environmental impact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charset="0"/>
                        <a:buNone/>
                        <a:tabLst/>
                      </a:pPr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charset="0"/>
                        <a:buNone/>
                      </a:pPr>
                      <a:r>
                        <a:rPr lang="en-US" dirty="0"/>
                        <a:t>Total Benefits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charset="0"/>
                        <a:buNone/>
                        <a:tabLst/>
                      </a:pPr>
                      <a:r>
                        <a:rPr lang="en-US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354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3881" y="435808"/>
            <a:ext cx="6299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2. Outline your budget clearly</a:t>
            </a:r>
            <a:r>
              <a:rPr lang="is-IS" sz="3200" b="1" dirty="0"/>
              <a:t>…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660" t="27208" r="2679" b="5416"/>
          <a:stretch/>
        </p:blipFill>
        <p:spPr>
          <a:xfrm>
            <a:off x="2105247" y="2052084"/>
            <a:ext cx="5717992" cy="3987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1499" y="1594883"/>
            <a:ext cx="2445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Equipment Cost </a:t>
            </a:r>
            <a:r>
              <a:rPr lang="en-US" dirty="0"/>
              <a:t>Year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3147236"/>
            <a:ext cx="1148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Initial cost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0" y="3623192"/>
            <a:ext cx="1350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Installation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" y="4099148"/>
            <a:ext cx="1350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Operation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4400" y="4556349"/>
            <a:ext cx="1573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Maintenance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56929" y="5529231"/>
            <a:ext cx="1573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Storage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14399" y="5056079"/>
            <a:ext cx="1573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parts</a:t>
            </a:r>
          </a:p>
        </p:txBody>
      </p:sp>
    </p:spTree>
    <p:extLst>
      <p:ext uri="{BB962C8B-B14F-4D97-AF65-F5344CB8AC3E}">
        <p14:creationId xmlns:p14="http://schemas.microsoft.com/office/powerpoint/2010/main" val="42275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437" y="3830964"/>
            <a:ext cx="2420980" cy="242098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268843" y="1169580"/>
            <a:ext cx="8694404" cy="3918239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342657" indent="-342657" algn="l" defTabSz="45650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12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pitchFamily="-65" charset="-128"/>
              </a:defRPr>
            </a:lvl1pPr>
            <a:lvl2pPr marL="742236" indent="-284617" algn="l" defTabSz="45650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391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1815" indent="-227693" algn="l" defTabSz="45650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69" kern="1200">
                <a:solidFill>
                  <a:schemeClr val="tx1"/>
                </a:solidFill>
                <a:latin typeface="+mn-lt"/>
                <a:ea typeface="Geneva" charset="-128"/>
                <a:cs typeface="Geneva" charset="-128"/>
              </a:defRPr>
            </a:lvl3pPr>
            <a:lvl4pPr marL="1599435" indent="-227693" algn="l" defTabSz="45650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28" kern="1200">
                <a:solidFill>
                  <a:schemeClr val="tx1"/>
                </a:solidFill>
                <a:latin typeface="+mn-lt"/>
                <a:ea typeface="Geneva" charset="-128"/>
                <a:cs typeface="Geneva"/>
              </a:defRPr>
            </a:lvl4pPr>
            <a:lvl5pPr marL="2057053" indent="-227693" algn="l" defTabSz="45650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28" kern="1200">
                <a:solidFill>
                  <a:schemeClr val="tx1"/>
                </a:solidFill>
                <a:latin typeface="+mn-lt"/>
                <a:ea typeface="Geneva" charset="-128"/>
                <a:cs typeface="Geneva"/>
              </a:defRPr>
            </a:lvl5pPr>
            <a:lvl6pPr marL="2514408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4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0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04" indent="-228582" algn="l" defTabSz="457166" rtl="0" eaLnBrk="1" latinLnBrk="0" hangingPunct="1">
              <a:spcBef>
                <a:spcPct val="20000"/>
              </a:spcBef>
              <a:buFont typeface="Arial"/>
              <a:buChar char="•"/>
              <a:defRPr sz="1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  <a:defRPr/>
            </a:pPr>
            <a:endParaRPr lang="en-CA" sz="2400" dirty="0">
              <a:ea typeface="Garamond" charset="0"/>
              <a:cs typeface="Garamond" charset="0"/>
            </a:endParaRPr>
          </a:p>
          <a:p>
            <a:pPr>
              <a:buFont typeface="Arial" charset="0"/>
              <a:buChar char="•"/>
            </a:pPr>
            <a:r>
              <a:rPr lang="en-CA" sz="2400" dirty="0">
                <a:ea typeface="Garamond" charset="0"/>
                <a:cs typeface="Garamond" charset="0"/>
              </a:rPr>
              <a:t>Dedicated to promoting new ways of thinking about </a:t>
            </a:r>
            <a:r>
              <a:rPr lang="en-CA" sz="2400" dirty="0" err="1">
                <a:ea typeface="Garamond" charset="0"/>
                <a:cs typeface="Garamond" charset="0"/>
              </a:rPr>
              <a:t>agri</a:t>
            </a:r>
            <a:r>
              <a:rPr lang="en-CA" sz="2400" dirty="0">
                <a:ea typeface="Garamond" charset="0"/>
                <a:cs typeface="Garamond" charset="0"/>
              </a:rPr>
              <a:t>-food business management for farmers and </a:t>
            </a:r>
            <a:r>
              <a:rPr lang="en-CA" sz="2400" dirty="0" err="1">
                <a:ea typeface="Garamond" charset="0"/>
                <a:cs typeface="Garamond" charset="0"/>
              </a:rPr>
              <a:t>agri</a:t>
            </a:r>
            <a:r>
              <a:rPr lang="en-CA" sz="2400" dirty="0">
                <a:ea typeface="Garamond" charset="0"/>
                <a:cs typeface="Garamond" charset="0"/>
              </a:rPr>
              <a:t>-food processors.</a:t>
            </a:r>
          </a:p>
          <a:p>
            <a:pPr>
              <a:buFont typeface="Arial" charset="0"/>
              <a:buChar char="•"/>
            </a:pPr>
            <a:endParaRPr lang="en-CA" sz="2400" dirty="0">
              <a:ea typeface="Garamond" charset="0"/>
              <a:cs typeface="Garamond" charset="0"/>
            </a:endParaRPr>
          </a:p>
          <a:p>
            <a:r>
              <a:rPr lang="en-CA" sz="2400" dirty="0">
                <a:ea typeface="Garamond" charset="0"/>
                <a:cs typeface="Garamond" charset="0"/>
              </a:rPr>
              <a:t>Connecting farmers and food processors to </a:t>
            </a:r>
            <a:r>
              <a:rPr lang="en-CA" sz="2400" b="1" dirty="0">
                <a:ea typeface="Garamond" charset="0"/>
                <a:cs typeface="Garamond" charset="0"/>
              </a:rPr>
              <a:t>business management tools, information, resources, and training. </a:t>
            </a:r>
          </a:p>
          <a:p>
            <a:endParaRPr lang="en-CA" sz="2400" b="1" dirty="0">
              <a:ea typeface="Garamond" charset="0"/>
              <a:cs typeface="Garamond" charset="0"/>
            </a:endParaRPr>
          </a:p>
          <a:p>
            <a:r>
              <a:rPr lang="en-CA" sz="2400" dirty="0">
                <a:ea typeface="Garamond" charset="0"/>
                <a:cs typeface="Garamond" charset="0"/>
              </a:rPr>
              <a:t>Funded through the Canadian </a:t>
            </a:r>
          </a:p>
          <a:p>
            <a:pPr marL="0" indent="0">
              <a:buNone/>
            </a:pPr>
            <a:r>
              <a:rPr lang="en-CA" sz="2400" dirty="0">
                <a:ea typeface="Garamond" charset="0"/>
                <a:cs typeface="Garamond" charset="0"/>
              </a:rPr>
              <a:t>	Agricultural Partnership</a:t>
            </a:r>
          </a:p>
          <a:p>
            <a:endParaRPr lang="en-CA" sz="2400" dirty="0">
              <a:ea typeface="Garamond" charset="0"/>
              <a:cs typeface="Garamond" charset="0"/>
            </a:endParaRPr>
          </a:p>
          <a:p>
            <a:endParaRPr lang="en-CA" sz="2400" dirty="0">
              <a:ea typeface="Garamond" charset="0"/>
              <a:cs typeface="Garamond" charset="0"/>
            </a:endParaRPr>
          </a:p>
          <a:p>
            <a:pPr marL="0" indent="0">
              <a:buNone/>
            </a:pPr>
            <a:r>
              <a:rPr lang="en-CA" sz="2400" dirty="0">
                <a:ea typeface="Garamond" charset="0"/>
                <a:cs typeface="Garamond" charset="0"/>
              </a:rPr>
              <a:t>	</a:t>
            </a:r>
            <a:r>
              <a:rPr lang="en-CA" sz="3400" dirty="0" err="1">
                <a:ea typeface="Garamond" charset="0"/>
                <a:cs typeface="Garamond" charset="0"/>
              </a:rPr>
              <a:t>www.TakeANewApproach.ca</a:t>
            </a:r>
            <a:endParaRPr lang="en-CA" sz="3400" dirty="0">
              <a:ea typeface="Garamond" charset="0"/>
              <a:cs typeface="Garamond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CA" sz="1100" dirty="0">
              <a:ea typeface="Garamond" charset="0"/>
              <a:cs typeface="Garamon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8920" y="478465"/>
            <a:ext cx="65390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+mj-lt"/>
                <a:ea typeface="Garamond" charset="0"/>
                <a:cs typeface="Garamond" charset="0"/>
              </a:rPr>
              <a:t>About the </a:t>
            </a:r>
            <a:r>
              <a:rPr lang="en-US" sz="2600" b="1" dirty="0" err="1">
                <a:latin typeface="+mj-lt"/>
                <a:ea typeface="Garamond" charset="0"/>
                <a:cs typeface="Garamond" charset="0"/>
              </a:rPr>
              <a:t>Agri</a:t>
            </a:r>
            <a:r>
              <a:rPr lang="en-US" sz="2600" b="1" dirty="0">
                <a:latin typeface="+mj-lt"/>
                <a:ea typeface="Garamond" charset="0"/>
                <a:cs typeface="Garamond" charset="0"/>
              </a:rPr>
              <a:t>-food Management Institute</a:t>
            </a:r>
          </a:p>
        </p:txBody>
      </p:sp>
    </p:spTree>
    <p:extLst>
      <p:ext uri="{BB962C8B-B14F-4D97-AF65-F5344CB8AC3E}">
        <p14:creationId xmlns:p14="http://schemas.microsoft.com/office/powerpoint/2010/main" val="170979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5636" y="264578"/>
            <a:ext cx="59861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3. Investment alternatives</a:t>
            </a:r>
            <a:r>
              <a:rPr lang="is-IS" sz="3200" b="1" dirty="0"/>
              <a:t>: some questions to answer...</a:t>
            </a:r>
            <a:endParaRPr lang="en-US" sz="3200" b="1" dirty="0"/>
          </a:p>
        </p:txBody>
      </p:sp>
      <p:sp>
        <p:nvSpPr>
          <p:cNvPr id="4" name="Cloud 3"/>
          <p:cNvSpPr/>
          <p:nvPr/>
        </p:nvSpPr>
        <p:spPr>
          <a:xfrm>
            <a:off x="6025719" y="1743163"/>
            <a:ext cx="2191355" cy="1328586"/>
          </a:xfrm>
          <a:prstGeom prst="cloud">
            <a:avLst/>
          </a:prstGeom>
          <a:gradFill flip="none" rotWithShape="1">
            <a:gsLst>
              <a:gs pos="0">
                <a:schemeClr val="accent5">
                  <a:alpha val="15000"/>
                  <a:lumMod val="0"/>
                  <a:lumOff val="100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25719" y="2084291"/>
            <a:ext cx="23314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Why </a:t>
            </a:r>
            <a:r>
              <a:rPr lang="en-US" u="sng" dirty="0"/>
              <a:t>this</a:t>
            </a:r>
            <a:r>
              <a:rPr lang="en-US" dirty="0"/>
              <a:t> resource? </a:t>
            </a:r>
          </a:p>
          <a:p>
            <a:pPr algn="ctr"/>
            <a:r>
              <a:rPr lang="en-US" dirty="0"/>
              <a:t>Are there alternatives?</a:t>
            </a:r>
          </a:p>
        </p:txBody>
      </p:sp>
      <p:sp>
        <p:nvSpPr>
          <p:cNvPr id="6" name="Cloud 5"/>
          <p:cNvSpPr/>
          <p:nvPr/>
        </p:nvSpPr>
        <p:spPr>
          <a:xfrm>
            <a:off x="4851178" y="4172414"/>
            <a:ext cx="1929737" cy="1375931"/>
          </a:xfrm>
          <a:prstGeom prst="cloud">
            <a:avLst/>
          </a:prstGeom>
          <a:gradFill flip="none" rotWithShape="1">
            <a:gsLst>
              <a:gs pos="0">
                <a:schemeClr val="accent5">
                  <a:alpha val="15000"/>
                  <a:lumMod val="0"/>
                  <a:lumOff val="100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296070" y="4660974"/>
            <a:ext cx="1180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Why now?</a:t>
            </a:r>
          </a:p>
        </p:txBody>
      </p:sp>
      <p:sp>
        <p:nvSpPr>
          <p:cNvPr id="8" name="Cloud 7"/>
          <p:cNvSpPr/>
          <p:nvPr/>
        </p:nvSpPr>
        <p:spPr>
          <a:xfrm>
            <a:off x="832070" y="3888006"/>
            <a:ext cx="2374629" cy="1828802"/>
          </a:xfrm>
          <a:prstGeom prst="cloud">
            <a:avLst/>
          </a:prstGeom>
          <a:gradFill flip="none" rotWithShape="1">
            <a:gsLst>
              <a:gs pos="0">
                <a:schemeClr val="accent5">
                  <a:alpha val="15000"/>
                  <a:lumMod val="0"/>
                  <a:lumOff val="100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89193" y="4618442"/>
            <a:ext cx="2913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will happen if this grant isn’t received?</a:t>
            </a:r>
          </a:p>
        </p:txBody>
      </p:sp>
      <p:sp>
        <p:nvSpPr>
          <p:cNvPr id="9" name="Cloud 8"/>
          <p:cNvSpPr/>
          <p:nvPr/>
        </p:nvSpPr>
        <p:spPr>
          <a:xfrm>
            <a:off x="2204890" y="1713949"/>
            <a:ext cx="2003618" cy="1328586"/>
          </a:xfrm>
          <a:prstGeom prst="cloud">
            <a:avLst/>
          </a:prstGeom>
          <a:gradFill flip="none" rotWithShape="1">
            <a:gsLst>
              <a:gs pos="0">
                <a:schemeClr val="accent5">
                  <a:alpha val="15000"/>
                  <a:lumMod val="0"/>
                  <a:lumOff val="100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45854" y="2055077"/>
            <a:ext cx="17216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Who can access </a:t>
            </a:r>
          </a:p>
          <a:p>
            <a:r>
              <a:rPr lang="en-US" dirty="0"/>
              <a:t>the resource?</a:t>
            </a:r>
          </a:p>
        </p:txBody>
      </p:sp>
    </p:spTree>
    <p:extLst>
      <p:ext uri="{BB962C8B-B14F-4D97-AF65-F5344CB8AC3E}">
        <p14:creationId xmlns:p14="http://schemas.microsoft.com/office/powerpoint/2010/main" val="1292050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497722"/>
              </p:ext>
            </p:extLst>
          </p:nvPr>
        </p:nvGraphicFramePr>
        <p:xfrm>
          <a:off x="1338389" y="1374235"/>
          <a:ext cx="6698512" cy="4754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49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9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124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Things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that might happen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What we will to do avoid that happening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8004">
                <a:tc>
                  <a:txBody>
                    <a:bodyPr/>
                    <a:lstStyle/>
                    <a:p>
                      <a:r>
                        <a:rPr lang="en-US" dirty="0" err="1"/>
                        <a:t>Eg</a:t>
                      </a:r>
                      <a:r>
                        <a:rPr lang="en-US" dirty="0"/>
                        <a:t>. A new driver uses the equipment and hurts</a:t>
                      </a:r>
                      <a:r>
                        <a:rPr lang="en-US" baseline="0" dirty="0"/>
                        <a:t> themselves while plowing the field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Everyone who uses the tractor must</a:t>
                      </a:r>
                      <a:r>
                        <a:rPr lang="en-US" baseline="0" dirty="0"/>
                        <a:t> have 2 days of training and be supervised while using it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6208">
                <a:tc>
                  <a:txBody>
                    <a:bodyPr/>
                    <a:lstStyle/>
                    <a:p>
                      <a:r>
                        <a:rPr lang="en-US" dirty="0" err="1"/>
                        <a:t>Eg</a:t>
                      </a:r>
                      <a:r>
                        <a:rPr lang="en-US" dirty="0"/>
                        <a:t>. The</a:t>
                      </a:r>
                      <a:r>
                        <a:rPr lang="en-US" baseline="0" dirty="0"/>
                        <a:t> resource doesn’t get shared fairly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 procedure</a:t>
                      </a:r>
                      <a:r>
                        <a:rPr lang="en-US" baseline="0" dirty="0"/>
                        <a:t> with a time chart will be posted so people can sign up to rent the commercial kitchen space. Policies will be developed when the kitchen space opens up.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6807">
                <a:tc>
                  <a:txBody>
                    <a:bodyPr/>
                    <a:lstStyle/>
                    <a:p>
                      <a:r>
                        <a:rPr lang="en-US" dirty="0" err="1"/>
                        <a:t>Eg</a:t>
                      </a:r>
                      <a:r>
                        <a:rPr lang="en-US" dirty="0"/>
                        <a:t>. The equipment breaks and the maintenance person lives 10 hours away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 will find 2 or 3 people</a:t>
                      </a:r>
                      <a:r>
                        <a:rPr lang="en-US" baseline="0" dirty="0"/>
                        <a:t> who know how to fix the equipment  and set up a system that we can have access to their expertise (in person or via webinar)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77656" y="563525"/>
            <a:ext cx="6103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4. Risk Mitigation Plan</a:t>
            </a:r>
          </a:p>
        </p:txBody>
      </p:sp>
    </p:spTree>
    <p:extLst>
      <p:ext uri="{BB962C8B-B14F-4D97-AF65-F5344CB8AC3E}">
        <p14:creationId xmlns:p14="http://schemas.microsoft.com/office/powerpoint/2010/main" val="11776528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9554" y="542261"/>
            <a:ext cx="7485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5. Selecting the right strategy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03908" y="1651549"/>
            <a:ext cx="6421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Outlining the opportunity, summarizing the benefits, telling your story!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1EE733-9E88-BA4E-824C-79F8C58A2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576" y="3335497"/>
            <a:ext cx="4300848" cy="218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360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545" y="954959"/>
            <a:ext cx="4495348" cy="17912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81" y="3032873"/>
            <a:ext cx="5930232" cy="322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655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331" y="2019955"/>
            <a:ext cx="6350695" cy="365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329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783" y="1727235"/>
            <a:ext cx="5905100" cy="340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53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>
                <a:ea typeface="Garamond" charset="0"/>
                <a:cs typeface="Garamond" charset="0"/>
              </a:rPr>
              <a:t>Resources and Programs for the </a:t>
            </a:r>
            <a:br>
              <a:rPr lang="en-CA" b="1" dirty="0">
                <a:ea typeface="Garamond" charset="0"/>
                <a:cs typeface="Garamond" charset="0"/>
              </a:rPr>
            </a:br>
            <a:r>
              <a:rPr lang="en-CA" b="1" dirty="0" err="1">
                <a:ea typeface="Garamond" charset="0"/>
                <a:cs typeface="Garamond" charset="0"/>
              </a:rPr>
              <a:t>Agri</a:t>
            </a:r>
            <a:r>
              <a:rPr lang="en-CA" b="1" dirty="0">
                <a:ea typeface="Garamond" charset="0"/>
                <a:cs typeface="Garamond" charset="0"/>
              </a:rPr>
              <a:t>-food Sector</a:t>
            </a:r>
            <a:br>
              <a:rPr lang="en-CA" b="1" dirty="0">
                <a:ea typeface="Garamond" charset="0"/>
                <a:cs typeface="Garamond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2177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2154" y="203896"/>
            <a:ext cx="62457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Some programs or resources that might be of interest</a:t>
            </a:r>
            <a:r>
              <a:rPr lang="is-IS" dirty="0"/>
              <a:t>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63999"/>
            <a:ext cx="8125676" cy="44583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71868" y="5840082"/>
            <a:ext cx="42721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ofa.on.ca</a:t>
            </a:r>
            <a:r>
              <a:rPr lang="en-US" sz="2400" dirty="0"/>
              <a:t>/</a:t>
            </a:r>
            <a:r>
              <a:rPr lang="en-US" sz="2400" dirty="0" err="1"/>
              <a:t>CommunityofPractice</a:t>
            </a:r>
            <a:r>
              <a:rPr lang="en-US" sz="2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6067345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574" y="297711"/>
            <a:ext cx="4989982" cy="619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763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960FD66-763B-2544-BF9A-7AB6CF18D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682" y="1146815"/>
            <a:ext cx="3036060" cy="39526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E90590-CEB5-5B47-9A9D-7DEA3B1BB62E}"/>
              </a:ext>
            </a:extLst>
          </p:cNvPr>
          <p:cNvSpPr/>
          <p:nvPr/>
        </p:nvSpPr>
        <p:spPr>
          <a:xfrm>
            <a:off x="349168" y="5512859"/>
            <a:ext cx="3576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www.omafra.gov.on.ca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landuse</a:t>
            </a:r>
            <a:r>
              <a:rPr lang="en-US" dirty="0"/>
              <a:t>/</a:t>
            </a:r>
            <a:r>
              <a:rPr lang="en-US" dirty="0" err="1"/>
              <a:t>aed.pdf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B56CAF-F870-6846-A687-8C33CDA73C47}"/>
              </a:ext>
            </a:extLst>
          </p:cNvPr>
          <p:cNvSpPr txBox="1"/>
          <p:nvPr/>
        </p:nvSpPr>
        <p:spPr>
          <a:xfrm>
            <a:off x="242047" y="4866528"/>
            <a:ext cx="1290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Link to resource</a:t>
            </a:r>
            <a:r>
              <a:rPr lang="en-US" dirty="0"/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45B379-82FE-524D-8FC1-520A125C696A}"/>
              </a:ext>
            </a:extLst>
          </p:cNvPr>
          <p:cNvSpPr txBox="1"/>
          <p:nvPr/>
        </p:nvSpPr>
        <p:spPr>
          <a:xfrm>
            <a:off x="532067" y="2830777"/>
            <a:ext cx="3482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Hot off the press!</a:t>
            </a:r>
          </a:p>
        </p:txBody>
      </p:sp>
    </p:spTree>
    <p:extLst>
      <p:ext uri="{BB962C8B-B14F-4D97-AF65-F5344CB8AC3E}">
        <p14:creationId xmlns:p14="http://schemas.microsoft.com/office/powerpoint/2010/main" val="1474393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11720" y="1209536"/>
            <a:ext cx="603953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prstClr val="black"/>
                </a:solidFill>
                <a:latin typeface="+mj-lt"/>
                <a:ea typeface="Garamond" charset="0"/>
                <a:cs typeface="Garamond" charset="0"/>
              </a:rPr>
              <a:t>Strategy, Planning, Communications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CA" sz="2000" dirty="0">
              <a:solidFill>
                <a:prstClr val="black"/>
              </a:solidFill>
              <a:latin typeface="+mj-lt"/>
              <a:ea typeface="Garamond" charset="0"/>
              <a:cs typeface="Garamond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prstClr val="black"/>
                </a:solidFill>
                <a:latin typeface="+mj-lt"/>
                <a:ea typeface="Garamond" charset="0"/>
                <a:cs typeface="Garamond" charset="0"/>
              </a:rPr>
              <a:t>Marketing, Supply Chain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CA" sz="2000" dirty="0">
              <a:solidFill>
                <a:prstClr val="black"/>
              </a:solidFill>
              <a:latin typeface="+mj-lt"/>
              <a:ea typeface="Garamond" charset="0"/>
              <a:cs typeface="Garamond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prstClr val="black"/>
                </a:solidFill>
                <a:latin typeface="+mj-lt"/>
                <a:ea typeface="Garamond" charset="0"/>
                <a:cs typeface="Garamond" charset="0"/>
              </a:rPr>
              <a:t>Financial Management, Benchmarking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CA" sz="2000" dirty="0">
              <a:solidFill>
                <a:prstClr val="black"/>
              </a:solidFill>
              <a:latin typeface="+mj-lt"/>
              <a:ea typeface="Garamond" charset="0"/>
              <a:cs typeface="Garamond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prstClr val="black"/>
                </a:solidFill>
                <a:latin typeface="+mj-lt"/>
                <a:ea typeface="Garamond" charset="0"/>
                <a:cs typeface="Garamond" charset="0"/>
              </a:rPr>
              <a:t>Human Resource Management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CA" sz="2000" dirty="0">
              <a:solidFill>
                <a:prstClr val="black"/>
              </a:solidFill>
              <a:latin typeface="+mj-lt"/>
              <a:ea typeface="Garamond" charset="0"/>
              <a:cs typeface="Garamond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prstClr val="black"/>
                </a:solidFill>
                <a:latin typeface="+mj-lt"/>
                <a:ea typeface="Garamond" charset="0"/>
                <a:cs typeface="Garamond" charset="0"/>
              </a:rPr>
              <a:t>Risk Management, Contingency Planning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CA" sz="2000" dirty="0">
              <a:solidFill>
                <a:prstClr val="black"/>
              </a:solidFill>
              <a:latin typeface="+mj-lt"/>
              <a:ea typeface="Garamond" charset="0"/>
              <a:cs typeface="Garamond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prstClr val="black"/>
                </a:solidFill>
                <a:latin typeface="+mj-lt"/>
                <a:ea typeface="Garamond" charset="0"/>
                <a:cs typeface="Garamond" charset="0"/>
              </a:rPr>
              <a:t>Training, Education, Use of Farm Advisors</a:t>
            </a:r>
          </a:p>
          <a:p>
            <a:pPr marL="95250" indent="-95250">
              <a:buFont typeface="Arial" charset="0"/>
              <a:buChar char="•"/>
            </a:pPr>
            <a:endParaRPr lang="en-US" dirty="0">
              <a:latin typeface="+mj-lt"/>
              <a:ea typeface="Garamond" charset="0"/>
              <a:cs typeface="Garamond" charset="0"/>
            </a:endParaRPr>
          </a:p>
          <a:p>
            <a:endParaRPr lang="en-US" dirty="0">
              <a:latin typeface="+mj-lt"/>
              <a:ea typeface="Garamond" charset="0"/>
              <a:cs typeface="Garamond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11720" y="527394"/>
            <a:ext cx="7262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ea typeface="Garamond" charset="0"/>
                <a:cs typeface="Garamond" charset="0"/>
              </a:rPr>
              <a:t>Helping Farmers and Processors improve their skills in: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920" y="5054423"/>
            <a:ext cx="4528159" cy="118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670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FDDD9E9-7F93-3D4E-B321-979F50779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574" y="2581000"/>
            <a:ext cx="2116808" cy="14086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75635" y="467832"/>
            <a:ext cx="41148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Value added products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337" y="2130015"/>
            <a:ext cx="1746953" cy="11267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709" y="3328618"/>
            <a:ext cx="1964207" cy="15461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5421" y="604832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www.slideshare.net</a:t>
            </a:r>
            <a:r>
              <a:rPr lang="en-US" sz="1200" dirty="0"/>
              <a:t>/</a:t>
            </a:r>
            <a:r>
              <a:rPr lang="en-US" sz="1200" dirty="0" err="1"/>
              <a:t>tedore</a:t>
            </a:r>
            <a:r>
              <a:rPr lang="en-US" sz="1200" dirty="0"/>
              <a:t>/value-added-products-steps-to-success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46550F-2D0F-A441-87C3-6D258A5EF1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975"/>
          <a:stretch/>
        </p:blipFill>
        <p:spPr>
          <a:xfrm>
            <a:off x="6681147" y="2368308"/>
            <a:ext cx="1418418" cy="8884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82B44F-6288-3A43-AA8B-4C41A924DF8B}"/>
              </a:ext>
            </a:extLst>
          </p:cNvPr>
          <p:cNvSpPr txBox="1"/>
          <p:nvPr/>
        </p:nvSpPr>
        <p:spPr>
          <a:xfrm>
            <a:off x="4646584" y="5403988"/>
            <a:ext cx="2487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Resources</a:t>
            </a:r>
            <a:r>
              <a:rPr lang="en-US" dirty="0"/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E356D6-9A29-3E4C-93F4-098245D58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6123" y="1411518"/>
            <a:ext cx="2966635" cy="75478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DA629F5-0F78-4645-9FFD-AE1671DB3C1B}"/>
              </a:ext>
            </a:extLst>
          </p:cNvPr>
          <p:cNvSpPr/>
          <p:nvPr/>
        </p:nvSpPr>
        <p:spPr>
          <a:xfrm>
            <a:off x="4646584" y="597650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ontarionature.org</a:t>
            </a:r>
            <a:r>
              <a:rPr lang="en-US" sz="1200" dirty="0"/>
              <a:t>/</a:t>
            </a:r>
            <a:r>
              <a:rPr lang="en-US" sz="1200" dirty="0" err="1"/>
              <a:t>wp</a:t>
            </a:r>
            <a:r>
              <a:rPr lang="en-US" sz="1200" dirty="0"/>
              <a:t>-content/uploads/2017/10/</a:t>
            </a:r>
            <a:r>
              <a:rPr lang="en-US" sz="1200" dirty="0" err="1"/>
              <a:t>beyond_the_fields.pdf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16576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170" y="1572037"/>
            <a:ext cx="5041878" cy="47686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74" y="1966495"/>
            <a:ext cx="3142916" cy="17742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534" y="3997826"/>
            <a:ext cx="1632179" cy="15966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35116" y="6032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http://</a:t>
            </a:r>
            <a:r>
              <a:rPr lang="en-US" dirty="0" err="1"/>
              <a:t>www.omafra.gov.on.ca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/crops/</a:t>
            </a:r>
            <a:r>
              <a:rPr lang="en-US" dirty="0" err="1"/>
              <a:t>hort</a:t>
            </a:r>
            <a:r>
              <a:rPr lang="en-US" dirty="0"/>
              <a:t>/</a:t>
            </a:r>
            <a:r>
              <a:rPr lang="en-US" dirty="0" err="1"/>
              <a:t>hops.html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76927" y="295489"/>
            <a:ext cx="16242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/>
              <a:t>Hops!</a:t>
            </a:r>
          </a:p>
        </p:txBody>
      </p:sp>
    </p:spTree>
    <p:extLst>
      <p:ext uri="{BB962C8B-B14F-4D97-AF65-F5344CB8AC3E}">
        <p14:creationId xmlns:p14="http://schemas.microsoft.com/office/powerpoint/2010/main" val="3013270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10B1D9-B5CD-0742-8FE3-7C3C5DE12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126" y="3242267"/>
            <a:ext cx="4960358" cy="25999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8178D1-BD1D-5742-BEEE-F0B0154C2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083" y="726510"/>
            <a:ext cx="1811993" cy="15522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2BA44C-0447-454D-AB92-FAB4E741C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414" y="1151836"/>
            <a:ext cx="2773409" cy="84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586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5635" y="467832"/>
            <a:ext cx="6615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Freshwater Fish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614" y="2183803"/>
            <a:ext cx="1841615" cy="12283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92" y="2335228"/>
            <a:ext cx="3426160" cy="23469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A052B2-87C0-E243-BC5B-896B72F01466}"/>
              </a:ext>
            </a:extLst>
          </p:cNvPr>
          <p:cNvSpPr txBox="1"/>
          <p:nvPr/>
        </p:nvSpPr>
        <p:spPr>
          <a:xfrm>
            <a:off x="781962" y="5005106"/>
            <a:ext cx="380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Thunder Bay Processing Plant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C464F0-9C7D-554F-A3E0-7C9CF8FCF20C}"/>
              </a:ext>
            </a:extLst>
          </p:cNvPr>
          <p:cNvSpPr txBox="1"/>
          <p:nvPr/>
        </p:nvSpPr>
        <p:spPr>
          <a:xfrm>
            <a:off x="5220584" y="3508688"/>
            <a:ext cx="380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Smoked Trout</a:t>
            </a:r>
          </a:p>
        </p:txBody>
      </p:sp>
    </p:spTree>
    <p:extLst>
      <p:ext uri="{BB962C8B-B14F-4D97-AF65-F5344CB8AC3E}">
        <p14:creationId xmlns:p14="http://schemas.microsoft.com/office/powerpoint/2010/main" val="497328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3740" y="499730"/>
            <a:ext cx="3434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“Beef North”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08" y="1763661"/>
            <a:ext cx="3434316" cy="25873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246" y="2657736"/>
            <a:ext cx="1503178" cy="1496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744003"/>
            <a:ext cx="3695991" cy="28204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3237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7733" y="421086"/>
            <a:ext cx="5854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Artisanal Chicken program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2926FD-C36E-8543-9918-A37C076C2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90" y="3957119"/>
            <a:ext cx="1730534" cy="13470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3A3704-49A0-5245-9C1C-5D0430F09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752" y="3889794"/>
            <a:ext cx="1614510" cy="16780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B8186A-F077-AE4D-B3B1-45975B5E9BDB}"/>
              </a:ext>
            </a:extLst>
          </p:cNvPr>
          <p:cNvSpPr/>
          <p:nvPr/>
        </p:nvSpPr>
        <p:spPr>
          <a:xfrm>
            <a:off x="779928" y="2044877"/>
            <a:ext cx="69521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solidFill>
                  <a:srgbClr val="292828"/>
                </a:solidFill>
                <a:latin typeface="Arial" panose="020B0604020202020204" pitchFamily="34" charset="0"/>
              </a:rPr>
              <a:t>The Artisanal Chicken Program is directed at those farmers who are interested in growing between 600 and 3,000 chickens annually for select target markets such as local farmer markets.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1C94CA-E3CE-7740-910C-5EF8EC4EEEF8}"/>
              </a:ext>
            </a:extLst>
          </p:cNvPr>
          <p:cNvSpPr/>
          <p:nvPr/>
        </p:nvSpPr>
        <p:spPr>
          <a:xfrm>
            <a:off x="4847572" y="3969312"/>
            <a:ext cx="40569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solidFill>
                  <a:srgbClr val="292828"/>
                </a:solidFill>
                <a:latin typeface="Arial" panose="020B0604020202020204" pitchFamily="34" charset="0"/>
              </a:rPr>
              <a:t>Carl Stevenson (</a:t>
            </a:r>
            <a:r>
              <a:rPr lang="en-CA" dirty="0" err="1">
                <a:solidFill>
                  <a:srgbClr val="292828"/>
                </a:solidFill>
                <a:latin typeface="Arial" panose="020B0604020202020204" pitchFamily="34" charset="0"/>
              </a:rPr>
              <a:t>Hullett</a:t>
            </a:r>
            <a:r>
              <a:rPr lang="en-CA" dirty="0">
                <a:solidFill>
                  <a:srgbClr val="292828"/>
                </a:solidFill>
                <a:latin typeface="Arial" panose="020B0604020202020204" pitchFamily="34" charset="0"/>
              </a:rPr>
              <a:t> Township)</a:t>
            </a:r>
            <a:br>
              <a:rPr lang="en-CA" dirty="0"/>
            </a:br>
            <a:r>
              <a:rPr lang="en-CA" dirty="0">
                <a:solidFill>
                  <a:srgbClr val="D31534"/>
                </a:solidFill>
                <a:latin typeface="Arial" panose="020B0604020202020204" pitchFamily="34" charset="0"/>
                <a:hlinkClick r:id="rId4"/>
              </a:rPr>
              <a:t>Carl.Stevenson@ontariochicken.ca</a:t>
            </a:r>
            <a:br>
              <a:rPr lang="en-CA" dirty="0"/>
            </a:br>
            <a:r>
              <a:rPr lang="en-CA" dirty="0">
                <a:solidFill>
                  <a:srgbClr val="292828"/>
                </a:solidFill>
                <a:latin typeface="Arial" panose="020B0604020202020204" pitchFamily="34" charset="0"/>
              </a:rPr>
              <a:t>289-288-4217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5140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146" y="569628"/>
            <a:ext cx="5661212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Food incubators and commercial kitchens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049C2-34BB-BD4D-A143-B647668BC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77" y="2404031"/>
            <a:ext cx="2382338" cy="903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23DE0E-6439-004C-B618-B384356F3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56" y="3807912"/>
            <a:ext cx="2422559" cy="1523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424A67-49A9-1649-AF9E-6193F7804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140" y="3807912"/>
            <a:ext cx="2486086" cy="15237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389417-2A8B-4543-A450-30610B9BB46E}"/>
              </a:ext>
            </a:extLst>
          </p:cNvPr>
          <p:cNvSpPr txBox="1"/>
          <p:nvPr/>
        </p:nvSpPr>
        <p:spPr>
          <a:xfrm>
            <a:off x="6259349" y="5511637"/>
            <a:ext cx="210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Coburg, Ontario</a:t>
            </a:r>
          </a:p>
        </p:txBody>
      </p:sp>
    </p:spTree>
    <p:extLst>
      <p:ext uri="{BB962C8B-B14F-4D97-AF65-F5344CB8AC3E}">
        <p14:creationId xmlns:p14="http://schemas.microsoft.com/office/powerpoint/2010/main" val="19253344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146" y="457798"/>
            <a:ext cx="5661212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Food incubators and commercial kitchens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389417-2A8B-4543-A450-30610B9BB46E}"/>
              </a:ext>
            </a:extLst>
          </p:cNvPr>
          <p:cNvSpPr txBox="1"/>
          <p:nvPr/>
        </p:nvSpPr>
        <p:spPr>
          <a:xfrm>
            <a:off x="2907163" y="3019326"/>
            <a:ext cx="210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Toronto, Ontario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4B84DC-7E67-CC49-8CC2-5EEBDF808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191" y="2178216"/>
            <a:ext cx="1931265" cy="12104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C19973-CB7D-C84F-83FE-8C07F7357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56" y="3791972"/>
            <a:ext cx="2311614" cy="15410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234F20-A27B-BA4C-99F5-37B537F55EAB}"/>
              </a:ext>
            </a:extLst>
          </p:cNvPr>
          <p:cNvSpPr txBox="1"/>
          <p:nvPr/>
        </p:nvSpPr>
        <p:spPr>
          <a:xfrm>
            <a:off x="5742233" y="3203992"/>
            <a:ext cx="2442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Recipe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Scaling up ideas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Access to experts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Try out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3481797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55B415-94EA-FC49-A0E7-1185767C8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986" y="4102519"/>
            <a:ext cx="3285651" cy="16601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67EDB5-F4A4-654E-9470-A3BE9B484551}"/>
              </a:ext>
            </a:extLst>
          </p:cNvPr>
          <p:cNvSpPr txBox="1"/>
          <p:nvPr/>
        </p:nvSpPr>
        <p:spPr>
          <a:xfrm>
            <a:off x="321099" y="1607129"/>
            <a:ext cx="83795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Assess potential opportunities thoroughly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Utilize the existing resources for success!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Ensure the people involved are equipped to be successful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BF5865-DC6E-B144-B15C-B254A0D56909}"/>
              </a:ext>
            </a:extLst>
          </p:cNvPr>
          <p:cNvSpPr txBox="1"/>
          <p:nvPr/>
        </p:nvSpPr>
        <p:spPr>
          <a:xfrm>
            <a:off x="2460812" y="497541"/>
            <a:ext cx="5069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1114984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45758" y="545700"/>
            <a:ext cx="6512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AMI Is here to Help!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0B5C5A-EF2E-094D-B046-88FCD03D9EE8}"/>
              </a:ext>
            </a:extLst>
          </p:cNvPr>
          <p:cNvSpPr txBox="1"/>
          <p:nvPr/>
        </p:nvSpPr>
        <p:spPr>
          <a:xfrm>
            <a:off x="820421" y="1731469"/>
            <a:ext cx="6630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entrants to farming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Existing farmer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Processor business management and development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63" y="3429000"/>
            <a:ext cx="4331949" cy="250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88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0995" y="1786270"/>
            <a:ext cx="84422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Research we’ve done:</a:t>
            </a:r>
          </a:p>
          <a:p>
            <a:endParaRPr lang="en-US" dirty="0"/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Baseline Study on Farmer Engagement with business planning</a:t>
            </a:r>
          </a:p>
          <a:p>
            <a:pPr marL="285750" indent="-285750">
              <a:buFont typeface="Wingdings" charset="2"/>
              <a:buChar char="ü"/>
            </a:pPr>
            <a:endParaRPr lang="en-US" dirty="0"/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Baseline Study on processor Engagement with business planning</a:t>
            </a:r>
          </a:p>
          <a:p>
            <a:pPr marL="285750" indent="-285750">
              <a:buFont typeface="Wingdings" charset="2"/>
              <a:buChar char="ü"/>
            </a:pPr>
            <a:endParaRPr lang="en-US" dirty="0"/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Dollars and Sense: Measuring the tangible impacts of farm business planning</a:t>
            </a:r>
          </a:p>
          <a:p>
            <a:pPr marL="285750" indent="-285750">
              <a:buFont typeface="Wingdings" charset="2"/>
              <a:buChar char="ü"/>
            </a:pPr>
            <a:endParaRPr lang="en-US" dirty="0"/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Options for Mentorship and Internships for </a:t>
            </a:r>
            <a:r>
              <a:rPr lang="en-US" dirty="0" err="1"/>
              <a:t>Agri</a:t>
            </a:r>
            <a:r>
              <a:rPr lang="en-US" dirty="0"/>
              <a:t>-food in Northern Ontario (OMAFRA)</a:t>
            </a:r>
          </a:p>
          <a:p>
            <a:pPr marL="285750" indent="-285750">
              <a:buFont typeface="Wingdings" charset="2"/>
              <a:buChar char="ü"/>
            </a:pPr>
            <a:endParaRPr lang="en-US" dirty="0"/>
          </a:p>
          <a:p>
            <a:pPr marL="285750" indent="-285750">
              <a:buFont typeface="Wingdings" charset="2"/>
              <a:buChar char="ü"/>
            </a:pPr>
            <a:r>
              <a:rPr lang="en-US" b="1" dirty="0"/>
              <a:t>New stuff this year!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b="1" dirty="0"/>
              <a:t>Identifying Regional Opportunities for Farmers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b="1" dirty="0"/>
              <a:t>Supply Chain Gaps for Processors in Local Food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4845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86349" y="4384110"/>
            <a:ext cx="2599371" cy="21336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10001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92886" y="1998642"/>
            <a:ext cx="6400802" cy="4167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CA" sz="2000" dirty="0">
                <a:ea typeface="Garamond" charset="0"/>
                <a:cs typeface="Garamond" charset="0"/>
              </a:rPr>
              <a:t>Stay informed by joining our newsletter!</a:t>
            </a:r>
            <a:endParaRPr lang="en-CA" sz="2000" dirty="0">
              <a:ea typeface="Garamond" charset="0"/>
              <a:cs typeface="Garamond" charset="0"/>
              <a:hlinkClick r:id="rId5"/>
            </a:endParaRPr>
          </a:p>
          <a:p>
            <a:pPr algn="ctr">
              <a:buNone/>
            </a:pPr>
            <a:endParaRPr lang="en-CA" sz="2000" dirty="0">
              <a:ea typeface="Garamond" charset="0"/>
              <a:cs typeface="Garamond" charset="0"/>
              <a:hlinkClick r:id="rId5"/>
            </a:endParaRPr>
          </a:p>
          <a:p>
            <a:pPr algn="ctr">
              <a:buNone/>
            </a:pPr>
            <a:r>
              <a:rPr lang="en-CA" sz="2000" dirty="0">
                <a:ea typeface="Garamond" charset="0"/>
                <a:cs typeface="Garamond" charset="0"/>
              </a:rPr>
              <a:t>www.TakeANewApproach.ca </a:t>
            </a:r>
          </a:p>
          <a:p>
            <a:pPr algn="ctr">
              <a:buNone/>
            </a:pPr>
            <a:endParaRPr lang="en-CA" sz="2000" dirty="0">
              <a:ea typeface="Garamond" charset="0"/>
              <a:cs typeface="Garamond" charset="0"/>
            </a:endParaRPr>
          </a:p>
          <a:p>
            <a:pPr>
              <a:buNone/>
            </a:pPr>
            <a:r>
              <a:rPr lang="en-CA" sz="2000" dirty="0">
                <a:ea typeface="Garamond" charset="0"/>
                <a:cs typeface="Garamond" charset="0"/>
              </a:rPr>
              <a:t>					  @</a:t>
            </a:r>
            <a:r>
              <a:rPr lang="en-CA" sz="2000" dirty="0" err="1">
                <a:ea typeface="Garamond" charset="0"/>
                <a:cs typeface="Garamond" charset="0"/>
              </a:rPr>
              <a:t>AMIOntario</a:t>
            </a:r>
            <a:endParaRPr lang="en-CA" sz="2000" dirty="0">
              <a:ea typeface="Garamond" charset="0"/>
              <a:cs typeface="Garamond" charset="0"/>
            </a:endParaRPr>
          </a:p>
          <a:p>
            <a:pPr>
              <a:buNone/>
            </a:pPr>
            <a:r>
              <a:rPr lang="en-CA" sz="2000" dirty="0">
                <a:ea typeface="Garamond" charset="0"/>
                <a:cs typeface="Garamond" charset="0"/>
              </a:rPr>
              <a:t>					   </a:t>
            </a:r>
            <a:r>
              <a:rPr lang="en-CA" sz="2000" dirty="0" err="1">
                <a:ea typeface="Garamond" charset="0"/>
                <a:cs typeface="Garamond" charset="0"/>
              </a:rPr>
              <a:t>AMIOntario</a:t>
            </a:r>
            <a:endParaRPr lang="en-CA" sz="2000" dirty="0">
              <a:ea typeface="Garamond" charset="0"/>
              <a:cs typeface="Garamond" charset="0"/>
            </a:endParaRPr>
          </a:p>
          <a:p>
            <a:pPr algn="ctr">
              <a:buNone/>
            </a:pPr>
            <a:r>
              <a:rPr lang="en-CA" sz="2000" dirty="0">
                <a:ea typeface="Garamond" charset="0"/>
                <a:cs typeface="Garamond" charset="0"/>
              </a:rPr>
              <a:t>				     </a:t>
            </a:r>
            <a:r>
              <a:rPr lang="en-CA" sz="2000" dirty="0" err="1">
                <a:ea typeface="Garamond" charset="0"/>
                <a:cs typeface="Garamond" charset="0"/>
              </a:rPr>
              <a:t>Agri</a:t>
            </a:r>
            <a:r>
              <a:rPr lang="en-CA" sz="2000" dirty="0">
                <a:ea typeface="Garamond" charset="0"/>
                <a:cs typeface="Garamond" charset="0"/>
              </a:rPr>
              <a:t>-food Management Institute </a:t>
            </a:r>
          </a:p>
          <a:p>
            <a:pPr algn="ctr">
              <a:buNone/>
            </a:pPr>
            <a:endParaRPr lang="en-US" sz="2000" dirty="0">
              <a:ea typeface="Garamond" charset="0"/>
              <a:cs typeface="Garamond" charset="0"/>
            </a:endParaRPr>
          </a:p>
          <a:p>
            <a:pPr algn="ctr">
              <a:buNone/>
            </a:pPr>
            <a:r>
              <a:rPr lang="en-US" sz="2000" dirty="0">
                <a:ea typeface="Garamond" charset="0"/>
                <a:cs typeface="Garamond" charset="0"/>
              </a:rPr>
              <a:t>Ph: 519-822-6618</a:t>
            </a:r>
          </a:p>
          <a:p>
            <a:pPr algn="ctr">
              <a:buNone/>
            </a:pPr>
            <a:endParaRPr lang="en-US" sz="2000" dirty="0">
              <a:ea typeface="Garamond" charset="0"/>
              <a:cs typeface="Garamond" charset="0"/>
            </a:endParaRPr>
          </a:p>
          <a:p>
            <a:pPr algn="ctr">
              <a:buNone/>
            </a:pPr>
            <a:r>
              <a:rPr lang="en-US" sz="2000" dirty="0" err="1">
                <a:ea typeface="Garamond" charset="0"/>
                <a:cs typeface="Garamond" charset="0"/>
                <a:hlinkClick r:id="rId6"/>
              </a:rPr>
              <a:t>ashley@TakeANewApproach.ca</a:t>
            </a:r>
            <a:endParaRPr lang="en-US" sz="2000" dirty="0">
              <a:ea typeface="Garamond" charset="0"/>
              <a:cs typeface="Garamond" charset="0"/>
            </a:endParaRPr>
          </a:p>
          <a:p>
            <a:pPr algn="ctr">
              <a:buNone/>
            </a:pPr>
            <a:endParaRPr lang="en-CA" sz="1600" dirty="0">
              <a:ea typeface="Garamond" charset="0"/>
              <a:cs typeface="Garamond" charset="0"/>
            </a:endParaRPr>
          </a:p>
          <a:p>
            <a:pPr algn="ctr">
              <a:spcBef>
                <a:spcPct val="20000"/>
              </a:spcBef>
            </a:pPr>
            <a:r>
              <a:rPr lang="en-US" sz="2400" b="1" dirty="0">
                <a:ea typeface="Garamond" charset="0"/>
                <a:cs typeface="Garamond" charset="0"/>
              </a:rPr>
              <a:t> </a:t>
            </a:r>
          </a:p>
        </p:txBody>
      </p:sp>
      <p:pic>
        <p:nvPicPr>
          <p:cNvPr id="5" name="Picture 4" descr="color-twitter-96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011" y="2754307"/>
            <a:ext cx="360142" cy="360142"/>
          </a:xfrm>
          <a:prstGeom prst="rect">
            <a:avLst/>
          </a:prstGeom>
        </p:spPr>
      </p:pic>
      <p:pic>
        <p:nvPicPr>
          <p:cNvPr id="6" name="Picture 5" descr="color-facebook-96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600" y="3193096"/>
            <a:ext cx="369048" cy="369048"/>
          </a:xfrm>
          <a:prstGeom prst="rect">
            <a:avLst/>
          </a:prstGeom>
        </p:spPr>
      </p:pic>
      <p:pic>
        <p:nvPicPr>
          <p:cNvPr id="7" name="Picture 6" descr="linkedin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7813" y="3632045"/>
            <a:ext cx="483096" cy="45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64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089" y="1424762"/>
            <a:ext cx="850604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Based on research and industry knowledge we develop tools, </a:t>
            </a:r>
          </a:p>
          <a:p>
            <a:r>
              <a:rPr lang="en-US" sz="2000" b="1" dirty="0"/>
              <a:t>workshops and resources that help farmers and food &amp; beverage processors</a:t>
            </a:r>
            <a:r>
              <a:rPr lang="is-IS" sz="2000" b="1" dirty="0"/>
              <a:t>…</a:t>
            </a:r>
          </a:p>
          <a:p>
            <a:endParaRPr lang="is-IS" sz="2000" b="1" dirty="0"/>
          </a:p>
          <a:p>
            <a:pPr marL="285750" indent="-285750">
              <a:buFont typeface="Arial" charset="0"/>
              <a:buChar char="•"/>
            </a:pPr>
            <a:r>
              <a:rPr lang="is-IS" dirty="0"/>
              <a:t>Understand the business planning process</a:t>
            </a:r>
          </a:p>
          <a:p>
            <a:pPr marL="285750" indent="-285750">
              <a:buFont typeface="Arial" charset="0"/>
              <a:buChar char="•"/>
            </a:pPr>
            <a:endParaRPr lang="is-IS" dirty="0"/>
          </a:p>
          <a:p>
            <a:pPr marL="285750" indent="-285750">
              <a:buFont typeface="Arial" charset="0"/>
              <a:buChar char="•"/>
            </a:pPr>
            <a:r>
              <a:rPr lang="is-IS" dirty="0"/>
              <a:t>Get started on analysing their business</a:t>
            </a:r>
          </a:p>
          <a:p>
            <a:pPr marL="285750" indent="-285750">
              <a:buFont typeface="Arial" charset="0"/>
              <a:buChar char="•"/>
            </a:pPr>
            <a:endParaRPr lang="is-IS" dirty="0"/>
          </a:p>
          <a:p>
            <a:pPr marL="285750" indent="-285750">
              <a:buFont typeface="Arial" charset="0"/>
              <a:buChar char="•"/>
            </a:pPr>
            <a:r>
              <a:rPr lang="is-IS" dirty="0"/>
              <a:t>P</a:t>
            </a:r>
            <a:r>
              <a:rPr lang="en-US" dirty="0"/>
              <a:t>l</a:t>
            </a:r>
            <a:r>
              <a:rPr lang="is-IS" dirty="0"/>
              <a:t>an out how to get a successsion plan underway</a:t>
            </a:r>
          </a:p>
          <a:p>
            <a:pPr marL="285750" indent="-285750">
              <a:buFont typeface="Arial" charset="0"/>
              <a:buChar char="•"/>
            </a:pPr>
            <a:endParaRPr lang="is-I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Think strategically and plan for success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4310">
            <a:off x="2635152" y="4639690"/>
            <a:ext cx="1470492" cy="10008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9710">
            <a:off x="605600" y="4798128"/>
            <a:ext cx="1191518" cy="8280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3331">
            <a:off x="4804993" y="4788372"/>
            <a:ext cx="1334533" cy="903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9871">
            <a:off x="7106084" y="4770617"/>
            <a:ext cx="1432319" cy="101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44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9437" y="1949168"/>
            <a:ext cx="69536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CA" sz="2000" dirty="0">
                <a:latin typeface="Calibri" charset="0"/>
                <a:ea typeface="Calibri" charset="0"/>
                <a:cs typeface="Times New Roman" charset="0"/>
              </a:rPr>
              <a:t>What agricultural or food processing activities are currently taking place in your community?</a:t>
            </a:r>
            <a:endParaRPr lang="en-US" sz="20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9437" y="3150328"/>
            <a:ext cx="69536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CA" sz="2000" dirty="0">
                <a:latin typeface="Calibri" charset="0"/>
                <a:ea typeface="Calibri" charset="0"/>
                <a:cs typeface="Times New Roman" charset="0"/>
              </a:rPr>
              <a:t>What potential benefits do you see coming from agriculture or food processing for the community?</a:t>
            </a:r>
            <a:endParaRPr lang="en-US" sz="20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23731" y="493769"/>
            <a:ext cx="57699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CA" sz="30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Think Pair Share</a:t>
            </a:r>
            <a:r>
              <a:rPr lang="is-IS" sz="30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…</a:t>
            </a:r>
            <a:endParaRPr lang="en-US" sz="3000" b="1" dirty="0">
              <a:effectLst/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486" y="4221468"/>
            <a:ext cx="2037305" cy="152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93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3132" y="1605516"/>
            <a:ext cx="721950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/>
              <a:t>Key takeaways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Consider what the goals of your community are in the context of an </a:t>
            </a:r>
            <a:r>
              <a:rPr lang="en-US" sz="2400" dirty="0" err="1"/>
              <a:t>agri</a:t>
            </a:r>
            <a:r>
              <a:rPr lang="en-US" sz="2400" dirty="0"/>
              <a:t>-food opportunity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Understand how food moves from farm to plate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Assess what may or may not be a good fit from a business perspective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Become familiar with resources that can connect your community to agriculture and food.</a:t>
            </a:r>
          </a:p>
        </p:txBody>
      </p:sp>
    </p:spTree>
    <p:extLst>
      <p:ext uri="{BB962C8B-B14F-4D97-AF65-F5344CB8AC3E}">
        <p14:creationId xmlns:p14="http://schemas.microsoft.com/office/powerpoint/2010/main" val="880920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11715</TotalTime>
  <Words>2164</Words>
  <Application>Microsoft Office PowerPoint</Application>
  <PresentationFormat>On-screen Show (4:3)</PresentationFormat>
  <Paragraphs>420</Paragraphs>
  <Slides>60</Slides>
  <Notes>8</Notes>
  <HiddenSlides>2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3" baseType="lpstr">
      <vt:lpstr>ＭＳ Ｐゴシック</vt:lpstr>
      <vt:lpstr>Abadi MT Condensed Extra Bold</vt:lpstr>
      <vt:lpstr>American Typewriter</vt:lpstr>
      <vt:lpstr>Arial</vt:lpstr>
      <vt:lpstr>Arial Hebrew</vt:lpstr>
      <vt:lpstr>Calibri</vt:lpstr>
      <vt:lpstr>Franklin Gothic Book</vt:lpstr>
      <vt:lpstr>Garamond</vt:lpstr>
      <vt:lpstr>Helvetica</vt:lpstr>
      <vt:lpstr>Times New Roman</vt:lpstr>
      <vt:lpstr>Wingdings</vt:lpstr>
      <vt:lpstr>Office Theme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Demographics for Ontario Farm and Food industries</vt:lpstr>
      <vt:lpstr>Farm and Total Population, Canada</vt:lpstr>
      <vt:lpstr>Number of Census Farms and Farm Area, Ontario,  1991 - 2016</vt:lpstr>
      <vt:lpstr>PowerPoint Presentation</vt:lpstr>
      <vt:lpstr>Number of Ontario Farms by Industry 2016</vt:lpstr>
      <vt:lpstr>PowerPoint Presentation</vt:lpstr>
      <vt:lpstr>Number of Livestock and Poultry on Farms  (in millions), Ontario, 1991 - 2016</vt:lpstr>
      <vt:lpstr>Major Horticultural Crop Area (acres), Ontario,  1991 – 2016</vt:lpstr>
      <vt:lpstr>Greenhouse area (‘000 sq ft), Ontario, 1991-2016</vt:lpstr>
      <vt:lpstr>Organic Farms, Ontario 2001-2016 </vt:lpstr>
      <vt:lpstr>PowerPoint Presentation</vt:lpstr>
      <vt:lpstr>PowerPoint Presentation</vt:lpstr>
      <vt:lpstr>PowerPoint Presentation</vt:lpstr>
      <vt:lpstr>PowerPoint Presentation</vt:lpstr>
      <vt:lpstr>Opportunities in the Agri-food Sector and Your Community</vt:lpstr>
      <vt:lpstr>PowerPoint Presentation</vt:lpstr>
      <vt:lpstr>Agri-food Value Chain Segments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 and Programs for the  Agri-food Sector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Food incubators and commercial kitchens </vt:lpstr>
      <vt:lpstr>Food incubators and commercial kitchens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Honsberger</dc:creator>
  <cp:lastModifiedBy>Cathy Mishibinijima</cp:lastModifiedBy>
  <cp:revision>221</cp:revision>
  <cp:lastPrinted>2017-03-16T14:29:35Z</cp:lastPrinted>
  <dcterms:created xsi:type="dcterms:W3CDTF">2014-01-03T15:33:02Z</dcterms:created>
  <dcterms:modified xsi:type="dcterms:W3CDTF">2018-06-04T17:34:16Z</dcterms:modified>
</cp:coreProperties>
</file>